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46"/>
  </p:notesMasterIdLst>
  <p:sldIdLst>
    <p:sldId id="256" r:id="rId2"/>
    <p:sldId id="273" r:id="rId3"/>
    <p:sldId id="298" r:id="rId4"/>
    <p:sldId id="318" r:id="rId5"/>
    <p:sldId id="319" r:id="rId6"/>
    <p:sldId id="260" r:id="rId7"/>
    <p:sldId id="292" r:id="rId8"/>
    <p:sldId id="278" r:id="rId9"/>
    <p:sldId id="295" r:id="rId10"/>
    <p:sldId id="294" r:id="rId11"/>
    <p:sldId id="279" r:id="rId12"/>
    <p:sldId id="297" r:id="rId13"/>
    <p:sldId id="296" r:id="rId14"/>
    <p:sldId id="280" r:id="rId15"/>
    <p:sldId id="299" r:id="rId16"/>
    <p:sldId id="300" r:id="rId17"/>
    <p:sldId id="281" r:id="rId18"/>
    <p:sldId id="301" r:id="rId19"/>
    <p:sldId id="302" r:id="rId20"/>
    <p:sldId id="303" r:id="rId21"/>
    <p:sldId id="282" r:id="rId22"/>
    <p:sldId id="304" r:id="rId23"/>
    <p:sldId id="285" r:id="rId24"/>
    <p:sldId id="305" r:id="rId25"/>
    <p:sldId id="315" r:id="rId26"/>
    <p:sldId id="316" r:id="rId27"/>
    <p:sldId id="317" r:id="rId28"/>
    <p:sldId id="284" r:id="rId29"/>
    <p:sldId id="283" r:id="rId30"/>
    <p:sldId id="289" r:id="rId31"/>
    <p:sldId id="288" r:id="rId32"/>
    <p:sldId id="310" r:id="rId33"/>
    <p:sldId id="286" r:id="rId34"/>
    <p:sldId id="287" r:id="rId35"/>
    <p:sldId id="290" r:id="rId36"/>
    <p:sldId id="291" r:id="rId37"/>
    <p:sldId id="311" r:id="rId38"/>
    <p:sldId id="306" r:id="rId39"/>
    <p:sldId id="307" r:id="rId40"/>
    <p:sldId id="312" r:id="rId41"/>
    <p:sldId id="308" r:id="rId42"/>
    <p:sldId id="309" r:id="rId43"/>
    <p:sldId id="313" r:id="rId44"/>
    <p:sldId id="314" r:id="rId4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990000"/>
    <a:srgbClr val="CC3300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6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518" y="53"/>
      </p:cViewPr>
      <p:guideLst>
        <p:guide orient="horz" pos="2160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BE34D-C85F-44A6-82B8-76C0068F4DA3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571464B8-CF69-483B-BECE-9784C60D0AF5}">
      <dgm:prSet phldrT="[Tekst]" custT="1"/>
      <dgm:spPr/>
      <dgm:t>
        <a:bodyPr/>
        <a:lstStyle/>
        <a:p>
          <a:r>
            <a:rPr lang="pl-PL" sz="1800" dirty="0"/>
            <a:t>Główne cele francuskiej polityki klastrowej</a:t>
          </a:r>
        </a:p>
      </dgm:t>
    </dgm:pt>
    <dgm:pt modelId="{2F2FF856-620D-4670-97CA-F207F56F1BE9}" type="parTrans" cxnId="{AD26FC7F-50D6-4C62-B3E3-D0E39A74BBEB}">
      <dgm:prSet/>
      <dgm:spPr/>
      <dgm:t>
        <a:bodyPr/>
        <a:lstStyle/>
        <a:p>
          <a:endParaRPr lang="pl-PL"/>
        </a:p>
      </dgm:t>
    </dgm:pt>
    <dgm:pt modelId="{3EF4EB27-6A52-43ED-B4EE-9A68C4119AC5}" type="sibTrans" cxnId="{AD26FC7F-50D6-4C62-B3E3-D0E39A74BBEB}">
      <dgm:prSet/>
      <dgm:spPr/>
      <dgm:t>
        <a:bodyPr/>
        <a:lstStyle/>
        <a:p>
          <a:endParaRPr lang="pl-PL"/>
        </a:p>
      </dgm:t>
    </dgm:pt>
    <dgm:pt modelId="{E4B58EFF-DBC8-40F1-943A-A16C2BFFC5E6}">
      <dgm:prSet custT="1"/>
      <dgm:spPr/>
      <dgm:t>
        <a:bodyPr/>
        <a:lstStyle/>
        <a:p>
          <a:pPr>
            <a:buNone/>
          </a:pPr>
          <a:r>
            <a:rPr lang="pl-PL" sz="1100"/>
            <a:t>Zwiększanie widoczności klastrów</a:t>
          </a:r>
        </a:p>
      </dgm:t>
    </dgm:pt>
    <dgm:pt modelId="{B838C1B3-92B3-4658-92F5-814672C2AB5F}" type="parTrans" cxnId="{0778C0E9-851B-4DC7-A883-4EECA7B6F972}">
      <dgm:prSet/>
      <dgm:spPr/>
      <dgm:t>
        <a:bodyPr/>
        <a:lstStyle/>
        <a:p>
          <a:endParaRPr lang="pl-PL"/>
        </a:p>
      </dgm:t>
    </dgm:pt>
    <dgm:pt modelId="{62BD4E36-4989-4ED0-989B-2F3230D102D0}" type="sibTrans" cxnId="{0778C0E9-851B-4DC7-A883-4EECA7B6F972}">
      <dgm:prSet/>
      <dgm:spPr/>
      <dgm:t>
        <a:bodyPr/>
        <a:lstStyle/>
        <a:p>
          <a:endParaRPr lang="pl-PL"/>
        </a:p>
      </dgm:t>
    </dgm:pt>
    <dgm:pt modelId="{6440842F-4B31-4E12-9B1A-27A362325F05}">
      <dgm:prSet custT="1"/>
      <dgm:spPr/>
      <dgm:t>
        <a:bodyPr/>
        <a:lstStyle/>
        <a:p>
          <a:pPr>
            <a:buNone/>
          </a:pPr>
          <a:r>
            <a:rPr lang="pl-PL" sz="1100"/>
            <a:t>Wzmocnienie sieci organizacji klastrowych / tworzenie klastrów krzyżowych</a:t>
          </a:r>
        </a:p>
      </dgm:t>
    </dgm:pt>
    <dgm:pt modelId="{28C87236-29F4-47BB-A692-8E4AE987258A}" type="parTrans" cxnId="{BA988424-6407-4F3A-B064-F923774CE312}">
      <dgm:prSet/>
      <dgm:spPr/>
      <dgm:t>
        <a:bodyPr/>
        <a:lstStyle/>
        <a:p>
          <a:endParaRPr lang="pl-PL"/>
        </a:p>
      </dgm:t>
    </dgm:pt>
    <dgm:pt modelId="{B64164A8-7895-449B-9693-8C3D4EB76A39}" type="sibTrans" cxnId="{BA988424-6407-4F3A-B064-F923774CE312}">
      <dgm:prSet/>
      <dgm:spPr/>
      <dgm:t>
        <a:bodyPr/>
        <a:lstStyle/>
        <a:p>
          <a:endParaRPr lang="pl-PL"/>
        </a:p>
      </dgm:t>
    </dgm:pt>
    <dgm:pt modelId="{FEB75A05-D724-45DF-9DD8-091B1F5BF3E7}">
      <dgm:prSet custT="1"/>
      <dgm:spPr/>
      <dgm:t>
        <a:bodyPr/>
        <a:lstStyle/>
        <a:p>
          <a:pPr>
            <a:buNone/>
          </a:pPr>
          <a:r>
            <a:rPr lang="pl-PL" sz="1100"/>
            <a:t>Wspieranie działań B+R, rozwój i wdrażanie technologii</a:t>
          </a:r>
        </a:p>
      </dgm:t>
    </dgm:pt>
    <dgm:pt modelId="{72615EA7-14E3-448F-A8A8-BFF95216147C}" type="parTrans" cxnId="{A4434F55-74BF-40CB-A23B-EC2273958F8D}">
      <dgm:prSet/>
      <dgm:spPr/>
      <dgm:t>
        <a:bodyPr/>
        <a:lstStyle/>
        <a:p>
          <a:endParaRPr lang="pl-PL"/>
        </a:p>
      </dgm:t>
    </dgm:pt>
    <dgm:pt modelId="{2E1F0455-845A-4289-9A21-A3041E65C04D}" type="sibTrans" cxnId="{A4434F55-74BF-40CB-A23B-EC2273958F8D}">
      <dgm:prSet/>
      <dgm:spPr/>
      <dgm:t>
        <a:bodyPr/>
        <a:lstStyle/>
        <a:p>
          <a:endParaRPr lang="pl-PL"/>
        </a:p>
      </dgm:t>
    </dgm:pt>
    <dgm:pt modelId="{D22AD1C7-75B5-48B8-A45E-84B543230F9F}">
      <dgm:prSet custT="1"/>
      <dgm:spPr/>
      <dgm:t>
        <a:bodyPr/>
        <a:lstStyle/>
        <a:p>
          <a:pPr>
            <a:buNone/>
          </a:pPr>
          <a:r>
            <a:rPr lang="pl-PL" sz="1100"/>
            <a:t>Wspieranie innowacji i wzmacnianie ekosystemów innowacji</a:t>
          </a:r>
        </a:p>
      </dgm:t>
    </dgm:pt>
    <dgm:pt modelId="{96062DED-2A42-4017-ABCF-D6F7164F5CB7}" type="parTrans" cxnId="{6441DE85-A98D-4B39-992A-4959737E63B5}">
      <dgm:prSet/>
      <dgm:spPr/>
      <dgm:t>
        <a:bodyPr/>
        <a:lstStyle/>
        <a:p>
          <a:endParaRPr lang="pl-PL"/>
        </a:p>
      </dgm:t>
    </dgm:pt>
    <dgm:pt modelId="{41DEAD2E-277A-4E45-AF83-C310FB6C3519}" type="sibTrans" cxnId="{6441DE85-A98D-4B39-992A-4959737E63B5}">
      <dgm:prSet/>
      <dgm:spPr/>
      <dgm:t>
        <a:bodyPr/>
        <a:lstStyle/>
        <a:p>
          <a:endParaRPr lang="pl-PL"/>
        </a:p>
      </dgm:t>
    </dgm:pt>
    <dgm:pt modelId="{BBF62C67-6422-4384-BA41-7AEED1290882}">
      <dgm:prSet custT="1"/>
      <dgm:spPr/>
      <dgm:t>
        <a:bodyPr/>
        <a:lstStyle/>
        <a:p>
          <a:pPr>
            <a:buNone/>
          </a:pPr>
          <a:r>
            <a:rPr lang="pl-PL" sz="1100"/>
            <a:t>Wspieranie doskonałości klastrów i profesjonalizacji zarządzania klastrami</a:t>
          </a:r>
        </a:p>
      </dgm:t>
    </dgm:pt>
    <dgm:pt modelId="{08B2DCFF-7D4A-44A5-9168-80C0290C8F23}" type="parTrans" cxnId="{CF2362FA-0D12-4820-AA0C-905198749898}">
      <dgm:prSet/>
      <dgm:spPr/>
      <dgm:t>
        <a:bodyPr/>
        <a:lstStyle/>
        <a:p>
          <a:endParaRPr lang="pl-PL"/>
        </a:p>
      </dgm:t>
    </dgm:pt>
    <dgm:pt modelId="{562EC3BE-1A85-4601-A1E5-3E60BBF70625}" type="sibTrans" cxnId="{CF2362FA-0D12-4820-AA0C-905198749898}">
      <dgm:prSet/>
      <dgm:spPr/>
      <dgm:t>
        <a:bodyPr/>
        <a:lstStyle/>
        <a:p>
          <a:endParaRPr lang="pl-PL"/>
        </a:p>
      </dgm:t>
    </dgm:pt>
    <dgm:pt modelId="{240509E2-3C61-4D26-9A88-C4DEFDDC4B8C}" type="pres">
      <dgm:prSet presAssocID="{507BE34D-C85F-44A6-82B8-76C0068F4DA3}" presName="composite" presStyleCnt="0">
        <dgm:presLayoutVars>
          <dgm:chMax val="1"/>
          <dgm:dir/>
          <dgm:resizeHandles val="exact"/>
        </dgm:presLayoutVars>
      </dgm:prSet>
      <dgm:spPr/>
    </dgm:pt>
    <dgm:pt modelId="{D55FE79E-30F2-4985-BA5E-6853B3045053}" type="pres">
      <dgm:prSet presAssocID="{571464B8-CF69-483B-BECE-9784C60D0AF5}" presName="roof" presStyleLbl="dkBgShp" presStyleIdx="0" presStyleCnt="2" custScaleY="48962"/>
      <dgm:spPr/>
    </dgm:pt>
    <dgm:pt modelId="{5AED956C-4A67-4C29-AF0F-A878DB447016}" type="pres">
      <dgm:prSet presAssocID="{571464B8-CF69-483B-BECE-9784C60D0AF5}" presName="pillars" presStyleCnt="0"/>
      <dgm:spPr/>
    </dgm:pt>
    <dgm:pt modelId="{7AEFB5FB-C9C7-41B1-A413-AE0E09DAD5BF}" type="pres">
      <dgm:prSet presAssocID="{571464B8-CF69-483B-BECE-9784C60D0AF5}" presName="pillar1" presStyleLbl="node1" presStyleIdx="0" presStyleCnt="5" custScaleX="92481" custScaleY="110738" custLinFactNeighborX="-5352">
        <dgm:presLayoutVars>
          <dgm:bulletEnabled val="1"/>
        </dgm:presLayoutVars>
      </dgm:prSet>
      <dgm:spPr/>
    </dgm:pt>
    <dgm:pt modelId="{BE2CA0BB-9345-44F1-8AA4-D07B12FAF323}" type="pres">
      <dgm:prSet presAssocID="{BBF62C67-6422-4384-BA41-7AEED1290882}" presName="pillarX" presStyleLbl="node1" presStyleIdx="1" presStyleCnt="5" custScaleY="111095">
        <dgm:presLayoutVars>
          <dgm:bulletEnabled val="1"/>
        </dgm:presLayoutVars>
      </dgm:prSet>
      <dgm:spPr/>
    </dgm:pt>
    <dgm:pt modelId="{99FB131E-3BC5-42DE-AACB-F9EF2ECE177D}" type="pres">
      <dgm:prSet presAssocID="{D22AD1C7-75B5-48B8-A45E-84B543230F9F}" presName="pillarX" presStyleLbl="node1" presStyleIdx="2" presStyleCnt="5" custScaleY="111095">
        <dgm:presLayoutVars>
          <dgm:bulletEnabled val="1"/>
        </dgm:presLayoutVars>
      </dgm:prSet>
      <dgm:spPr/>
    </dgm:pt>
    <dgm:pt modelId="{9EEB3284-1EC9-4001-885A-C4D906C3C376}" type="pres">
      <dgm:prSet presAssocID="{FEB75A05-D724-45DF-9DD8-091B1F5BF3E7}" presName="pillarX" presStyleLbl="node1" presStyleIdx="3" presStyleCnt="5" custScaleY="111095">
        <dgm:presLayoutVars>
          <dgm:bulletEnabled val="1"/>
        </dgm:presLayoutVars>
      </dgm:prSet>
      <dgm:spPr/>
    </dgm:pt>
    <dgm:pt modelId="{3DC5645F-D067-4CE2-B52F-94B013C80697}" type="pres">
      <dgm:prSet presAssocID="{6440842F-4B31-4E12-9B1A-27A362325F05}" presName="pillarX" presStyleLbl="node1" presStyleIdx="4" presStyleCnt="5" custScaleY="110814">
        <dgm:presLayoutVars>
          <dgm:bulletEnabled val="1"/>
        </dgm:presLayoutVars>
      </dgm:prSet>
      <dgm:spPr/>
    </dgm:pt>
    <dgm:pt modelId="{9DE752C1-17AB-4EEB-965B-4CDB5448658A}" type="pres">
      <dgm:prSet presAssocID="{571464B8-CF69-483B-BECE-9784C60D0AF5}" presName="base" presStyleLbl="dkBgShp" presStyleIdx="1" presStyleCnt="2" custScaleY="67148"/>
      <dgm:spPr/>
    </dgm:pt>
  </dgm:ptLst>
  <dgm:cxnLst>
    <dgm:cxn modelId="{BA988424-6407-4F3A-B064-F923774CE312}" srcId="{571464B8-CF69-483B-BECE-9784C60D0AF5}" destId="{6440842F-4B31-4E12-9B1A-27A362325F05}" srcOrd="4" destOrd="0" parTransId="{28C87236-29F4-47BB-A692-8E4AE987258A}" sibTransId="{B64164A8-7895-449B-9693-8C3D4EB76A39}"/>
    <dgm:cxn modelId="{FC0F3C35-7EB1-476D-8E81-FE86EF806739}" type="presOf" srcId="{FEB75A05-D724-45DF-9DD8-091B1F5BF3E7}" destId="{9EEB3284-1EC9-4001-885A-C4D906C3C376}" srcOrd="0" destOrd="0" presId="urn:microsoft.com/office/officeart/2005/8/layout/hList3"/>
    <dgm:cxn modelId="{473BCD47-AD17-4287-AB78-94C1F64C478F}" type="presOf" srcId="{507BE34D-C85F-44A6-82B8-76C0068F4DA3}" destId="{240509E2-3C61-4D26-9A88-C4DEFDDC4B8C}" srcOrd="0" destOrd="0" presId="urn:microsoft.com/office/officeart/2005/8/layout/hList3"/>
    <dgm:cxn modelId="{1C78DC47-EDE7-4998-B633-B56B4DFB4CA6}" type="presOf" srcId="{D22AD1C7-75B5-48B8-A45E-84B543230F9F}" destId="{99FB131E-3BC5-42DE-AACB-F9EF2ECE177D}" srcOrd="0" destOrd="0" presId="urn:microsoft.com/office/officeart/2005/8/layout/hList3"/>
    <dgm:cxn modelId="{A4434F55-74BF-40CB-A23B-EC2273958F8D}" srcId="{571464B8-CF69-483B-BECE-9784C60D0AF5}" destId="{FEB75A05-D724-45DF-9DD8-091B1F5BF3E7}" srcOrd="3" destOrd="0" parTransId="{72615EA7-14E3-448F-A8A8-BFF95216147C}" sibTransId="{2E1F0455-845A-4289-9A21-A3041E65C04D}"/>
    <dgm:cxn modelId="{AD26FC7F-50D6-4C62-B3E3-D0E39A74BBEB}" srcId="{507BE34D-C85F-44A6-82B8-76C0068F4DA3}" destId="{571464B8-CF69-483B-BECE-9784C60D0AF5}" srcOrd="0" destOrd="0" parTransId="{2F2FF856-620D-4670-97CA-F207F56F1BE9}" sibTransId="{3EF4EB27-6A52-43ED-B4EE-9A68C4119AC5}"/>
    <dgm:cxn modelId="{6441DE85-A98D-4B39-992A-4959737E63B5}" srcId="{571464B8-CF69-483B-BECE-9784C60D0AF5}" destId="{D22AD1C7-75B5-48B8-A45E-84B543230F9F}" srcOrd="2" destOrd="0" parTransId="{96062DED-2A42-4017-ABCF-D6F7164F5CB7}" sibTransId="{41DEAD2E-277A-4E45-AF83-C310FB6C3519}"/>
    <dgm:cxn modelId="{3AF8398F-1218-4151-9A57-B22E7BE11191}" type="presOf" srcId="{E4B58EFF-DBC8-40F1-943A-A16C2BFFC5E6}" destId="{7AEFB5FB-C9C7-41B1-A413-AE0E09DAD5BF}" srcOrd="0" destOrd="0" presId="urn:microsoft.com/office/officeart/2005/8/layout/hList3"/>
    <dgm:cxn modelId="{DD6B21AE-1EA1-4F05-8800-6BE4F829ED82}" type="presOf" srcId="{571464B8-CF69-483B-BECE-9784C60D0AF5}" destId="{D55FE79E-30F2-4985-BA5E-6853B3045053}" srcOrd="0" destOrd="0" presId="urn:microsoft.com/office/officeart/2005/8/layout/hList3"/>
    <dgm:cxn modelId="{2B9C5FE1-E25A-4094-A9E1-02D368840018}" type="presOf" srcId="{BBF62C67-6422-4384-BA41-7AEED1290882}" destId="{BE2CA0BB-9345-44F1-8AA4-D07B12FAF323}" srcOrd="0" destOrd="0" presId="urn:microsoft.com/office/officeart/2005/8/layout/hList3"/>
    <dgm:cxn modelId="{0778C0E9-851B-4DC7-A883-4EECA7B6F972}" srcId="{571464B8-CF69-483B-BECE-9784C60D0AF5}" destId="{E4B58EFF-DBC8-40F1-943A-A16C2BFFC5E6}" srcOrd="0" destOrd="0" parTransId="{B838C1B3-92B3-4658-92F5-814672C2AB5F}" sibTransId="{62BD4E36-4989-4ED0-989B-2F3230D102D0}"/>
    <dgm:cxn modelId="{6D1507F5-8B11-4734-AD76-AC48B4AE7B27}" type="presOf" srcId="{6440842F-4B31-4E12-9B1A-27A362325F05}" destId="{3DC5645F-D067-4CE2-B52F-94B013C80697}" srcOrd="0" destOrd="0" presId="urn:microsoft.com/office/officeart/2005/8/layout/hList3"/>
    <dgm:cxn modelId="{CF2362FA-0D12-4820-AA0C-905198749898}" srcId="{571464B8-CF69-483B-BECE-9784C60D0AF5}" destId="{BBF62C67-6422-4384-BA41-7AEED1290882}" srcOrd="1" destOrd="0" parTransId="{08B2DCFF-7D4A-44A5-9168-80C0290C8F23}" sibTransId="{562EC3BE-1A85-4601-A1E5-3E60BBF70625}"/>
    <dgm:cxn modelId="{19D2790E-2C1B-4EE5-8CD5-1B45398BD4F2}" type="presParOf" srcId="{240509E2-3C61-4D26-9A88-C4DEFDDC4B8C}" destId="{D55FE79E-30F2-4985-BA5E-6853B3045053}" srcOrd="0" destOrd="0" presId="urn:microsoft.com/office/officeart/2005/8/layout/hList3"/>
    <dgm:cxn modelId="{BA26CDF1-C89B-4F24-9A9E-412173D7D7AD}" type="presParOf" srcId="{240509E2-3C61-4D26-9A88-C4DEFDDC4B8C}" destId="{5AED956C-4A67-4C29-AF0F-A878DB447016}" srcOrd="1" destOrd="0" presId="urn:microsoft.com/office/officeart/2005/8/layout/hList3"/>
    <dgm:cxn modelId="{EAD73529-416F-4626-96F8-CC25B2F203E8}" type="presParOf" srcId="{5AED956C-4A67-4C29-AF0F-A878DB447016}" destId="{7AEFB5FB-C9C7-41B1-A413-AE0E09DAD5BF}" srcOrd="0" destOrd="0" presId="urn:microsoft.com/office/officeart/2005/8/layout/hList3"/>
    <dgm:cxn modelId="{DCC355F3-0993-4D2C-BBD9-847FDEE18089}" type="presParOf" srcId="{5AED956C-4A67-4C29-AF0F-A878DB447016}" destId="{BE2CA0BB-9345-44F1-8AA4-D07B12FAF323}" srcOrd="1" destOrd="0" presId="urn:microsoft.com/office/officeart/2005/8/layout/hList3"/>
    <dgm:cxn modelId="{19EAF8F9-7769-4134-B2D6-F1CA8F1B5B1A}" type="presParOf" srcId="{5AED956C-4A67-4C29-AF0F-A878DB447016}" destId="{99FB131E-3BC5-42DE-AACB-F9EF2ECE177D}" srcOrd="2" destOrd="0" presId="urn:microsoft.com/office/officeart/2005/8/layout/hList3"/>
    <dgm:cxn modelId="{3C55F8FB-635F-4F52-B35A-11A27BA41EC7}" type="presParOf" srcId="{5AED956C-4A67-4C29-AF0F-A878DB447016}" destId="{9EEB3284-1EC9-4001-885A-C4D906C3C376}" srcOrd="3" destOrd="0" presId="urn:microsoft.com/office/officeart/2005/8/layout/hList3"/>
    <dgm:cxn modelId="{72C87E13-1A5B-4841-AEC6-9506AB5C448D}" type="presParOf" srcId="{5AED956C-4A67-4C29-AF0F-A878DB447016}" destId="{3DC5645F-D067-4CE2-B52F-94B013C80697}" srcOrd="4" destOrd="0" presId="urn:microsoft.com/office/officeart/2005/8/layout/hList3"/>
    <dgm:cxn modelId="{E25D0E03-610D-4F66-B494-7B1200DFF29C}" type="presParOf" srcId="{240509E2-3C61-4D26-9A88-C4DEFDDC4B8C}" destId="{9DE752C1-17AB-4EEB-965B-4CDB5448658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7BE34D-C85F-44A6-82B8-76C0068F4DA3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571464B8-CF69-483B-BECE-9784C60D0AF5}">
      <dgm:prSet phldrT="[Tekst]" custT="1"/>
      <dgm:spPr>
        <a:solidFill>
          <a:srgbClr val="C00000"/>
        </a:solidFill>
      </dgm:spPr>
      <dgm:t>
        <a:bodyPr/>
        <a:lstStyle/>
        <a:p>
          <a:r>
            <a:rPr lang="pl-PL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Główne cele brytyjskiej polityki klastrowej</a:t>
          </a:r>
        </a:p>
      </dgm:t>
    </dgm:pt>
    <dgm:pt modelId="{2F2FF856-620D-4670-97CA-F207F56F1BE9}" type="parTrans" cxnId="{AD26FC7F-50D6-4C62-B3E3-D0E39A74BBEB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EF4EB27-6A52-43ED-B4EE-9A68C4119AC5}" type="sibTrans" cxnId="{AD26FC7F-50D6-4C62-B3E3-D0E39A74BBEB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4B58EFF-DBC8-40F1-943A-A16C2BFFC5E6}">
      <dgm:prSet custT="1"/>
      <dgm:spPr>
        <a:ln>
          <a:solidFill>
            <a:srgbClr val="EE0000"/>
          </a:solidFill>
        </a:ln>
      </dgm:spPr>
      <dgm:t>
        <a:bodyPr/>
        <a:lstStyle/>
        <a:p>
          <a:pPr>
            <a:buNone/>
          </a:pPr>
          <a:r>
            <a: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Współpraca między biznesem, nauką </a:t>
          </a:r>
        </a:p>
      </dgm:t>
    </dgm:pt>
    <dgm:pt modelId="{B838C1B3-92B3-4658-92F5-814672C2AB5F}" type="parTrans" cxnId="{0778C0E9-851B-4DC7-A883-4EECA7B6F972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2BD4E36-4989-4ED0-989B-2F3230D102D0}" type="sibTrans" cxnId="{0778C0E9-851B-4DC7-A883-4EECA7B6F972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EB75A05-D724-45DF-9DD8-091B1F5BF3E7}">
      <dgm:prSet custT="1"/>
      <dgm:spPr>
        <a:ln>
          <a:solidFill>
            <a:srgbClr val="EE0000"/>
          </a:solidFill>
        </a:ln>
      </dgm:spPr>
      <dgm:t>
        <a:bodyPr/>
        <a:lstStyle/>
        <a:p>
          <a:pPr>
            <a:buNone/>
          </a:pPr>
          <a:r>
            <a: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Wspieranie działań badawczo-rozwojowych, rozwój i wdrażanie technologii</a:t>
          </a:r>
        </a:p>
      </dgm:t>
    </dgm:pt>
    <dgm:pt modelId="{72615EA7-14E3-448F-A8A8-BFF95216147C}" type="parTrans" cxnId="{A4434F55-74BF-40CB-A23B-EC2273958F8D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E1F0455-845A-4289-9A21-A3041E65C04D}" type="sibTrans" cxnId="{A4434F55-74BF-40CB-A23B-EC2273958F8D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22AD1C7-75B5-48B8-A45E-84B543230F9F}">
      <dgm:prSet custT="1"/>
      <dgm:spPr>
        <a:ln>
          <a:solidFill>
            <a:srgbClr val="EE0000"/>
          </a:solidFill>
        </a:ln>
      </dgm:spPr>
      <dgm:t>
        <a:bodyPr/>
        <a:lstStyle/>
        <a:p>
          <a:pPr>
            <a:buNone/>
          </a:pPr>
          <a:r>
            <a:rPr lang="pl-PL" sz="11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Wspieranie innowacji i wzmacnianie ekosystemów innowacji</a:t>
          </a:r>
        </a:p>
      </dgm:t>
    </dgm:pt>
    <dgm:pt modelId="{96062DED-2A42-4017-ABCF-D6F7164F5CB7}" type="parTrans" cxnId="{6441DE85-A98D-4B39-992A-4959737E63B5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1DEAD2E-277A-4E45-AF83-C310FB6C3519}" type="sibTrans" cxnId="{6441DE85-A98D-4B39-992A-4959737E63B5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BF62C67-6422-4384-BA41-7AEED1290882}">
      <dgm:prSet custT="1"/>
      <dgm:spPr/>
      <dgm:t>
        <a:bodyPr/>
        <a:lstStyle/>
        <a:p>
          <a:pPr>
            <a:buNone/>
          </a:pPr>
          <a:r>
            <a:rPr lang="pl-PL" sz="11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Wspieranie w ekspansji zagranicznej  klastrów</a:t>
          </a:r>
        </a:p>
      </dgm:t>
    </dgm:pt>
    <dgm:pt modelId="{08B2DCFF-7D4A-44A5-9168-80C0290C8F23}" type="parTrans" cxnId="{CF2362FA-0D12-4820-AA0C-905198749898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62EC3BE-1A85-4601-A1E5-3E60BBF70625}" type="sibTrans" cxnId="{CF2362FA-0D12-4820-AA0C-905198749898}">
      <dgm:prSet/>
      <dgm:spPr/>
      <dgm:t>
        <a:bodyPr/>
        <a:lstStyle/>
        <a:p>
          <a:endParaRPr lang="pl-PL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40509E2-3C61-4D26-9A88-C4DEFDDC4B8C}" type="pres">
      <dgm:prSet presAssocID="{507BE34D-C85F-44A6-82B8-76C0068F4DA3}" presName="composite" presStyleCnt="0">
        <dgm:presLayoutVars>
          <dgm:chMax val="1"/>
          <dgm:dir/>
          <dgm:resizeHandles val="exact"/>
        </dgm:presLayoutVars>
      </dgm:prSet>
      <dgm:spPr/>
    </dgm:pt>
    <dgm:pt modelId="{D55FE79E-30F2-4985-BA5E-6853B3045053}" type="pres">
      <dgm:prSet presAssocID="{571464B8-CF69-483B-BECE-9784C60D0AF5}" presName="roof" presStyleLbl="dkBgShp" presStyleIdx="0" presStyleCnt="2" custScaleY="48962"/>
      <dgm:spPr/>
    </dgm:pt>
    <dgm:pt modelId="{5AED956C-4A67-4C29-AF0F-A878DB447016}" type="pres">
      <dgm:prSet presAssocID="{571464B8-CF69-483B-BECE-9784C60D0AF5}" presName="pillars" presStyleCnt="0"/>
      <dgm:spPr/>
    </dgm:pt>
    <dgm:pt modelId="{7AEFB5FB-C9C7-41B1-A413-AE0E09DAD5BF}" type="pres">
      <dgm:prSet presAssocID="{571464B8-CF69-483B-BECE-9784C60D0AF5}" presName="pillar1" presStyleLbl="node1" presStyleIdx="0" presStyleCnt="4" custScaleX="92481" custLinFactNeighborX="-5352">
        <dgm:presLayoutVars>
          <dgm:bulletEnabled val="1"/>
        </dgm:presLayoutVars>
      </dgm:prSet>
      <dgm:spPr/>
    </dgm:pt>
    <dgm:pt modelId="{BE2CA0BB-9345-44F1-8AA4-D07B12FAF323}" type="pres">
      <dgm:prSet presAssocID="{BBF62C67-6422-4384-BA41-7AEED1290882}" presName="pillarX" presStyleLbl="node1" presStyleIdx="1" presStyleCnt="4">
        <dgm:presLayoutVars>
          <dgm:bulletEnabled val="1"/>
        </dgm:presLayoutVars>
      </dgm:prSet>
      <dgm:spPr/>
    </dgm:pt>
    <dgm:pt modelId="{99FB131E-3BC5-42DE-AACB-F9EF2ECE177D}" type="pres">
      <dgm:prSet presAssocID="{D22AD1C7-75B5-48B8-A45E-84B543230F9F}" presName="pillarX" presStyleLbl="node1" presStyleIdx="2" presStyleCnt="4">
        <dgm:presLayoutVars>
          <dgm:bulletEnabled val="1"/>
        </dgm:presLayoutVars>
      </dgm:prSet>
      <dgm:spPr/>
    </dgm:pt>
    <dgm:pt modelId="{9EEB3284-1EC9-4001-885A-C4D906C3C376}" type="pres">
      <dgm:prSet presAssocID="{FEB75A05-D724-45DF-9DD8-091B1F5BF3E7}" presName="pillarX" presStyleLbl="node1" presStyleIdx="3" presStyleCnt="4">
        <dgm:presLayoutVars>
          <dgm:bulletEnabled val="1"/>
        </dgm:presLayoutVars>
      </dgm:prSet>
      <dgm:spPr/>
    </dgm:pt>
    <dgm:pt modelId="{9DE752C1-17AB-4EEB-965B-4CDB5448658A}" type="pres">
      <dgm:prSet presAssocID="{571464B8-CF69-483B-BECE-9784C60D0AF5}" presName="base" presStyleLbl="dkBgShp" presStyleIdx="1" presStyleCnt="2"/>
      <dgm:spPr>
        <a:solidFill>
          <a:srgbClr val="C00000"/>
        </a:solidFill>
      </dgm:spPr>
    </dgm:pt>
  </dgm:ptLst>
  <dgm:cxnLst>
    <dgm:cxn modelId="{FC0F3C35-7EB1-476D-8E81-FE86EF806739}" type="presOf" srcId="{FEB75A05-D724-45DF-9DD8-091B1F5BF3E7}" destId="{9EEB3284-1EC9-4001-885A-C4D906C3C376}" srcOrd="0" destOrd="0" presId="urn:microsoft.com/office/officeart/2005/8/layout/hList3"/>
    <dgm:cxn modelId="{473BCD47-AD17-4287-AB78-94C1F64C478F}" type="presOf" srcId="{507BE34D-C85F-44A6-82B8-76C0068F4DA3}" destId="{240509E2-3C61-4D26-9A88-C4DEFDDC4B8C}" srcOrd="0" destOrd="0" presId="urn:microsoft.com/office/officeart/2005/8/layout/hList3"/>
    <dgm:cxn modelId="{1C78DC47-EDE7-4998-B633-B56B4DFB4CA6}" type="presOf" srcId="{D22AD1C7-75B5-48B8-A45E-84B543230F9F}" destId="{99FB131E-3BC5-42DE-AACB-F9EF2ECE177D}" srcOrd="0" destOrd="0" presId="urn:microsoft.com/office/officeart/2005/8/layout/hList3"/>
    <dgm:cxn modelId="{A4434F55-74BF-40CB-A23B-EC2273958F8D}" srcId="{571464B8-CF69-483B-BECE-9784C60D0AF5}" destId="{FEB75A05-D724-45DF-9DD8-091B1F5BF3E7}" srcOrd="3" destOrd="0" parTransId="{72615EA7-14E3-448F-A8A8-BFF95216147C}" sibTransId="{2E1F0455-845A-4289-9A21-A3041E65C04D}"/>
    <dgm:cxn modelId="{AD26FC7F-50D6-4C62-B3E3-D0E39A74BBEB}" srcId="{507BE34D-C85F-44A6-82B8-76C0068F4DA3}" destId="{571464B8-CF69-483B-BECE-9784C60D0AF5}" srcOrd="0" destOrd="0" parTransId="{2F2FF856-620D-4670-97CA-F207F56F1BE9}" sibTransId="{3EF4EB27-6A52-43ED-B4EE-9A68C4119AC5}"/>
    <dgm:cxn modelId="{6441DE85-A98D-4B39-992A-4959737E63B5}" srcId="{571464B8-CF69-483B-BECE-9784C60D0AF5}" destId="{D22AD1C7-75B5-48B8-A45E-84B543230F9F}" srcOrd="2" destOrd="0" parTransId="{96062DED-2A42-4017-ABCF-D6F7164F5CB7}" sibTransId="{41DEAD2E-277A-4E45-AF83-C310FB6C3519}"/>
    <dgm:cxn modelId="{3AF8398F-1218-4151-9A57-B22E7BE11191}" type="presOf" srcId="{E4B58EFF-DBC8-40F1-943A-A16C2BFFC5E6}" destId="{7AEFB5FB-C9C7-41B1-A413-AE0E09DAD5BF}" srcOrd="0" destOrd="0" presId="urn:microsoft.com/office/officeart/2005/8/layout/hList3"/>
    <dgm:cxn modelId="{DD6B21AE-1EA1-4F05-8800-6BE4F829ED82}" type="presOf" srcId="{571464B8-CF69-483B-BECE-9784C60D0AF5}" destId="{D55FE79E-30F2-4985-BA5E-6853B3045053}" srcOrd="0" destOrd="0" presId="urn:microsoft.com/office/officeart/2005/8/layout/hList3"/>
    <dgm:cxn modelId="{2B9C5FE1-E25A-4094-A9E1-02D368840018}" type="presOf" srcId="{BBF62C67-6422-4384-BA41-7AEED1290882}" destId="{BE2CA0BB-9345-44F1-8AA4-D07B12FAF323}" srcOrd="0" destOrd="0" presId="urn:microsoft.com/office/officeart/2005/8/layout/hList3"/>
    <dgm:cxn modelId="{0778C0E9-851B-4DC7-A883-4EECA7B6F972}" srcId="{571464B8-CF69-483B-BECE-9784C60D0AF5}" destId="{E4B58EFF-DBC8-40F1-943A-A16C2BFFC5E6}" srcOrd="0" destOrd="0" parTransId="{B838C1B3-92B3-4658-92F5-814672C2AB5F}" sibTransId="{62BD4E36-4989-4ED0-989B-2F3230D102D0}"/>
    <dgm:cxn modelId="{CF2362FA-0D12-4820-AA0C-905198749898}" srcId="{571464B8-CF69-483B-BECE-9784C60D0AF5}" destId="{BBF62C67-6422-4384-BA41-7AEED1290882}" srcOrd="1" destOrd="0" parTransId="{08B2DCFF-7D4A-44A5-9168-80C0290C8F23}" sibTransId="{562EC3BE-1A85-4601-A1E5-3E60BBF70625}"/>
    <dgm:cxn modelId="{19D2790E-2C1B-4EE5-8CD5-1B45398BD4F2}" type="presParOf" srcId="{240509E2-3C61-4D26-9A88-C4DEFDDC4B8C}" destId="{D55FE79E-30F2-4985-BA5E-6853B3045053}" srcOrd="0" destOrd="0" presId="urn:microsoft.com/office/officeart/2005/8/layout/hList3"/>
    <dgm:cxn modelId="{BA26CDF1-C89B-4F24-9A9E-412173D7D7AD}" type="presParOf" srcId="{240509E2-3C61-4D26-9A88-C4DEFDDC4B8C}" destId="{5AED956C-4A67-4C29-AF0F-A878DB447016}" srcOrd="1" destOrd="0" presId="urn:microsoft.com/office/officeart/2005/8/layout/hList3"/>
    <dgm:cxn modelId="{EAD73529-416F-4626-96F8-CC25B2F203E8}" type="presParOf" srcId="{5AED956C-4A67-4C29-AF0F-A878DB447016}" destId="{7AEFB5FB-C9C7-41B1-A413-AE0E09DAD5BF}" srcOrd="0" destOrd="0" presId="urn:microsoft.com/office/officeart/2005/8/layout/hList3"/>
    <dgm:cxn modelId="{DCC355F3-0993-4D2C-BBD9-847FDEE18089}" type="presParOf" srcId="{5AED956C-4A67-4C29-AF0F-A878DB447016}" destId="{BE2CA0BB-9345-44F1-8AA4-D07B12FAF323}" srcOrd="1" destOrd="0" presId="urn:microsoft.com/office/officeart/2005/8/layout/hList3"/>
    <dgm:cxn modelId="{19EAF8F9-7769-4134-B2D6-F1CA8F1B5B1A}" type="presParOf" srcId="{5AED956C-4A67-4C29-AF0F-A878DB447016}" destId="{99FB131E-3BC5-42DE-AACB-F9EF2ECE177D}" srcOrd="2" destOrd="0" presId="urn:microsoft.com/office/officeart/2005/8/layout/hList3"/>
    <dgm:cxn modelId="{3C55F8FB-635F-4F52-B35A-11A27BA41EC7}" type="presParOf" srcId="{5AED956C-4A67-4C29-AF0F-A878DB447016}" destId="{9EEB3284-1EC9-4001-885A-C4D906C3C376}" srcOrd="3" destOrd="0" presId="urn:microsoft.com/office/officeart/2005/8/layout/hList3"/>
    <dgm:cxn modelId="{E25D0E03-610D-4F66-B494-7B1200DFF29C}" type="presParOf" srcId="{240509E2-3C61-4D26-9A88-C4DEFDDC4B8C}" destId="{9DE752C1-17AB-4EEB-965B-4CDB5448658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FE79E-30F2-4985-BA5E-6853B3045053}">
      <dsp:nvSpPr>
        <dsp:cNvPr id="0" name=""/>
        <dsp:cNvSpPr/>
      </dsp:nvSpPr>
      <dsp:spPr>
        <a:xfrm>
          <a:off x="0" y="65979"/>
          <a:ext cx="5486400" cy="22012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Główne cele francuskiej polityki klastrowej</a:t>
          </a:r>
        </a:p>
      </dsp:txBody>
      <dsp:txXfrm>
        <a:off x="0" y="65979"/>
        <a:ext cx="5486400" cy="220123"/>
      </dsp:txXfrm>
    </dsp:sp>
    <dsp:sp modelId="{7AEFB5FB-C9C7-41B1-A413-AE0E09DAD5BF}">
      <dsp:nvSpPr>
        <dsp:cNvPr id="0" name=""/>
        <dsp:cNvSpPr/>
      </dsp:nvSpPr>
      <dsp:spPr>
        <a:xfrm>
          <a:off x="0" y="350141"/>
          <a:ext cx="1029392" cy="1045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Zwiększanie widoczności klastrów</a:t>
          </a:r>
        </a:p>
      </dsp:txBody>
      <dsp:txXfrm>
        <a:off x="0" y="350141"/>
        <a:ext cx="1029392" cy="1045497"/>
      </dsp:txXfrm>
    </dsp:sp>
    <dsp:sp modelId="{BE2CA0BB-9345-44F1-8AA4-D07B12FAF323}">
      <dsp:nvSpPr>
        <dsp:cNvPr id="0" name=""/>
        <dsp:cNvSpPr/>
      </dsp:nvSpPr>
      <dsp:spPr>
        <a:xfrm>
          <a:off x="1031725" y="348456"/>
          <a:ext cx="1113085" cy="10488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Wspieranie doskonałości klastrów i profesjonalizacji zarządzania klastrami</a:t>
          </a:r>
        </a:p>
      </dsp:txBody>
      <dsp:txXfrm>
        <a:off x="1031725" y="348456"/>
        <a:ext cx="1113085" cy="1048867"/>
      </dsp:txXfrm>
    </dsp:sp>
    <dsp:sp modelId="{99FB131E-3BC5-42DE-AACB-F9EF2ECE177D}">
      <dsp:nvSpPr>
        <dsp:cNvPr id="0" name=""/>
        <dsp:cNvSpPr/>
      </dsp:nvSpPr>
      <dsp:spPr>
        <a:xfrm>
          <a:off x="2144810" y="348456"/>
          <a:ext cx="1113085" cy="10488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Wspieranie innowacji i wzmacnianie ekosystemów innowacji</a:t>
          </a:r>
        </a:p>
      </dsp:txBody>
      <dsp:txXfrm>
        <a:off x="2144810" y="348456"/>
        <a:ext cx="1113085" cy="1048867"/>
      </dsp:txXfrm>
    </dsp:sp>
    <dsp:sp modelId="{9EEB3284-1EC9-4001-885A-C4D906C3C376}">
      <dsp:nvSpPr>
        <dsp:cNvPr id="0" name=""/>
        <dsp:cNvSpPr/>
      </dsp:nvSpPr>
      <dsp:spPr>
        <a:xfrm>
          <a:off x="3257896" y="348456"/>
          <a:ext cx="1113085" cy="10488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Wspieranie działań B+R, rozwój i wdrażanie technologii</a:t>
          </a:r>
        </a:p>
      </dsp:txBody>
      <dsp:txXfrm>
        <a:off x="3257896" y="348456"/>
        <a:ext cx="1113085" cy="1048867"/>
      </dsp:txXfrm>
    </dsp:sp>
    <dsp:sp modelId="{3DC5645F-D067-4CE2-B52F-94B013C80697}">
      <dsp:nvSpPr>
        <dsp:cNvPr id="0" name=""/>
        <dsp:cNvSpPr/>
      </dsp:nvSpPr>
      <dsp:spPr>
        <a:xfrm>
          <a:off x="4370981" y="349782"/>
          <a:ext cx="1113085" cy="10462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Wzmocnienie sieci organizacji klastrowych / tworzenie klastrów krzyżowych</a:t>
          </a:r>
        </a:p>
      </dsp:txBody>
      <dsp:txXfrm>
        <a:off x="4370981" y="349782"/>
        <a:ext cx="1113085" cy="1046214"/>
      </dsp:txXfrm>
    </dsp:sp>
    <dsp:sp modelId="{9DE752C1-17AB-4EEB-965B-4CDB5448658A}">
      <dsp:nvSpPr>
        <dsp:cNvPr id="0" name=""/>
        <dsp:cNvSpPr/>
      </dsp:nvSpPr>
      <dsp:spPr>
        <a:xfrm>
          <a:off x="0" y="1362180"/>
          <a:ext cx="5486400" cy="7043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FE79E-30F2-4985-BA5E-6853B3045053}">
      <dsp:nvSpPr>
        <dsp:cNvPr id="0" name=""/>
        <dsp:cNvSpPr/>
      </dsp:nvSpPr>
      <dsp:spPr>
        <a:xfrm>
          <a:off x="0" y="81671"/>
          <a:ext cx="5486400" cy="313395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Główne cele brytyjskiej polityki klastrowej</a:t>
          </a:r>
        </a:p>
      </dsp:txBody>
      <dsp:txXfrm>
        <a:off x="0" y="81671"/>
        <a:ext cx="5486400" cy="313395"/>
      </dsp:txXfrm>
    </dsp:sp>
    <dsp:sp modelId="{7AEFB5FB-C9C7-41B1-A413-AE0E09DAD5BF}">
      <dsp:nvSpPr>
        <dsp:cNvPr id="0" name=""/>
        <dsp:cNvSpPr/>
      </dsp:nvSpPr>
      <dsp:spPr>
        <a:xfrm>
          <a:off x="0" y="558408"/>
          <a:ext cx="1290766" cy="1344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EE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Współpraca między biznesem, nauką </a:t>
          </a:r>
        </a:p>
      </dsp:txBody>
      <dsp:txXfrm>
        <a:off x="0" y="558408"/>
        <a:ext cx="1290766" cy="1344168"/>
      </dsp:txXfrm>
    </dsp:sp>
    <dsp:sp modelId="{BE2CA0BB-9345-44F1-8AA4-D07B12FAF323}">
      <dsp:nvSpPr>
        <dsp:cNvPr id="0" name=""/>
        <dsp:cNvSpPr/>
      </dsp:nvSpPr>
      <dsp:spPr>
        <a:xfrm>
          <a:off x="1295018" y="558408"/>
          <a:ext cx="1395710" cy="1344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Wspieranie w ekspansji zagranicznej  klastrów</a:t>
          </a:r>
        </a:p>
      </dsp:txBody>
      <dsp:txXfrm>
        <a:off x="1295018" y="558408"/>
        <a:ext cx="1395710" cy="1344168"/>
      </dsp:txXfrm>
    </dsp:sp>
    <dsp:sp modelId="{99FB131E-3BC5-42DE-AACB-F9EF2ECE177D}">
      <dsp:nvSpPr>
        <dsp:cNvPr id="0" name=""/>
        <dsp:cNvSpPr/>
      </dsp:nvSpPr>
      <dsp:spPr>
        <a:xfrm>
          <a:off x="2690728" y="558408"/>
          <a:ext cx="1395710" cy="1344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EE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Wspieranie innowacji i wzmacnianie ekosystemów innowacji</a:t>
          </a:r>
        </a:p>
      </dsp:txBody>
      <dsp:txXfrm>
        <a:off x="2690728" y="558408"/>
        <a:ext cx="1395710" cy="1344168"/>
      </dsp:txXfrm>
    </dsp:sp>
    <dsp:sp modelId="{9EEB3284-1EC9-4001-885A-C4D906C3C376}">
      <dsp:nvSpPr>
        <dsp:cNvPr id="0" name=""/>
        <dsp:cNvSpPr/>
      </dsp:nvSpPr>
      <dsp:spPr>
        <a:xfrm>
          <a:off x="4086438" y="558408"/>
          <a:ext cx="1395710" cy="1344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EE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Wspieranie działań badawczo-rozwojowych, rozwój i wdrażanie technologii</a:t>
          </a:r>
        </a:p>
      </dsp:txBody>
      <dsp:txXfrm>
        <a:off x="4086438" y="558408"/>
        <a:ext cx="1395710" cy="1344168"/>
      </dsp:txXfrm>
    </dsp:sp>
    <dsp:sp modelId="{9DE752C1-17AB-4EEB-965B-4CDB5448658A}">
      <dsp:nvSpPr>
        <dsp:cNvPr id="0" name=""/>
        <dsp:cNvSpPr/>
      </dsp:nvSpPr>
      <dsp:spPr>
        <a:xfrm>
          <a:off x="0" y="1902576"/>
          <a:ext cx="5486400" cy="149352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D4B8F-A6E3-4F92-91D4-C06CCA4374D2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1A5E1-D152-4987-B441-5EA246352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65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4727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595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0503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7276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4445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4275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7109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68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8191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2108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7226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BC0B0-0B35-1D6D-2F2A-7B088E4AF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D23CE15-3BCF-CF42-ABE7-B765659641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42ADF13-EC22-9FDF-095F-F220C3728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4D9B603-36E1-2606-4B3D-EE2DC54F5E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4653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84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6834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292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8626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459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603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0260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055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11561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4902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BC0B0-0B35-1D6D-2F2A-7B088E4AF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D23CE15-3BCF-CF42-ABE7-B765659641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42ADF13-EC22-9FDF-095F-F220C3728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4D9B603-36E1-2606-4B3D-EE2DC54F5E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8683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07873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68356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185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07648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23597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94342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9807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99247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951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9452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2EB06-BF54-31E1-B5CC-4354DB2ED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CB5EB4A-95DB-16DC-7431-9781D68FFA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F61D27E-0590-A09B-5F27-0ECF7BBC6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D5BABDB-5000-CF29-16FC-8FB96A3DA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8456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5520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8341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93083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BC0B0-0B35-1D6D-2F2A-7B088E4AF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D23CE15-3BCF-CF42-ABE7-B765659641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42ADF13-EC22-9FDF-095F-F220C3728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4D9B603-36E1-2606-4B3D-EE2DC54F5E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7478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094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297D7-2C3A-CF49-32BD-7200012D0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D6E25EC-4D12-B5D5-522A-FD2284552A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5D41AD5-324C-09FC-5543-D72075AAB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A04F900-8D55-E476-3BA0-FB80E0665F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4580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717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0897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9144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8FFD-F1B0-98FB-F5B9-A6FD3DE4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86084A-9B2E-D202-9D62-62D70D0C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AAD9FE-E5DF-579D-7A17-6B9BB9F60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718D34-E2E1-FD6C-D9F8-3FB32A0E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A5E1-D152-4987-B441-5EA24635234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780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642204-1A9C-F862-BA5A-BFE7B4E8F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FBE74B8-1017-5731-28EF-4A4FB8A3D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34FD29-771B-EF19-DF14-2FD2138C0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6568-457C-48EF-9600-5EF496B67656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D998276-156E-E695-D046-00E48B2A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068BA8-731C-6BB7-6DA2-94EC27E7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C556-3896-4EC5-AF46-7E654DDBF4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18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044E1D-05D8-5E1D-9824-A6CAC2D2A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E5C04B1-51A2-854B-DA2D-CC65CFF71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2F15F9-05BA-E435-81A4-22FC7ED6C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6568-457C-48EF-9600-5EF496B67656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22330BD-0467-6109-82BD-70F2E0C4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7DB62F-9B39-9FDE-311F-3C0E1513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C556-3896-4EC5-AF46-7E654DDBF4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30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8397869-7C49-3229-3250-4F881967B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E39BAED-3A5B-2B2C-F1A1-89FA19C5E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7D97AF-060B-C31E-5C67-51C30B7C5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6568-457C-48EF-9600-5EF496B67656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38B644-7CDE-1D07-EAA6-BAE55A329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FA60E3-0042-6207-93CE-02DF55CD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C556-3896-4EC5-AF46-7E654DDBF4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960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FB8BC7-FBC6-2F3F-F4C8-B0EC3E93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D9F319-48BF-92F5-6971-F06CD92AA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82EFD1-F148-A71A-8D6D-3AF02FDC4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6568-457C-48EF-9600-5EF496B67656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9BD232-4325-68EE-3283-F0139E74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A2DF85-5847-462B-2DA3-10CFD925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C556-3896-4EC5-AF46-7E654DDBF4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56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F68C26-8627-CB4A-B773-C4725F86A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0D6F3F-E462-99B7-0634-36FA25849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FD6A4E-7E5C-A916-2ABA-9AA6AF60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6568-457C-48EF-9600-5EF496B67656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76E701-3E97-6F81-D916-5376FEB1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8115109-C153-C6A4-CCDA-FE18725F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C556-3896-4EC5-AF46-7E654DDBF4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1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6E194D-16FC-B606-1FD3-DD7BB90C9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E47FB9-A2BC-FF6F-5DC2-B354603A0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C4868A-1FDF-F95C-049F-54F80ABF5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DB3B741-76F8-A8F8-D5C4-CC8914CD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6568-457C-48EF-9600-5EF496B67656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70D5D80-2325-ED70-64B1-9BDE4D359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A1D9B51-795B-A027-775E-C7C89F4D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C556-3896-4EC5-AF46-7E654DDBF4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83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8905F0-64FE-B514-FD98-5EB8DE25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B0BAE9-E9E9-E650-807A-FC741707A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792E582-BB8E-07BD-6224-182014FAA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DBD309F-CBB6-7D77-66D2-0906C904E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2B2261B-9774-72B2-E3C2-465027B51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A0B7F1D-BCE2-0F72-0160-E0C79AF5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6568-457C-48EF-9600-5EF496B67656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D406F38-D7F2-81DC-DABE-2AB291D64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B13DB14-35D9-82FA-46E2-140CEC7D4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C556-3896-4EC5-AF46-7E654DDBF4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991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1CDADE-FAC3-51B4-02C5-FC2EDB3A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1A4D8D7-6263-7A9F-938D-7446C00E9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6568-457C-48EF-9600-5EF496B67656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8011D6C-3CA1-26CB-7996-AAF3A3FC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DC5CE52-6816-D96F-77C4-12399031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C556-3896-4EC5-AF46-7E654DDBF4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89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AD3D3D8-4D0C-523E-86AC-26C01169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6568-457C-48EF-9600-5EF496B67656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5D441BD-9D73-3F6F-18BF-6C4747452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DE58020-D833-5F77-C992-02F66937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C556-3896-4EC5-AF46-7E654DDBF4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20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B8E473-2D63-6F05-36F4-492DFBF27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74BFE0-EA95-99F7-A865-E3B308495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9C4B125-A26E-8FB3-4552-5A3EC252E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D6FEBC-DB28-5974-FC7E-8936397D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6568-457C-48EF-9600-5EF496B67656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7187D80-DC7F-C8B0-BBD8-F6AA56BA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D47F4F6-5C06-38C1-A5F7-4CFF67AF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C556-3896-4EC5-AF46-7E654DDBF4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55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474D4D-B1CB-2932-B339-16CB4069C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D040710-2D76-D3A1-6397-C68CD4D56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5305507-AF8F-F857-0B1E-C475F872D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AC10E2-16E1-3F24-C6D7-E681BFE5C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6568-457C-48EF-9600-5EF496B67656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24B900E-0AF3-2C61-515C-DB67FEA4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891097-9C04-ED1B-7E1F-219A0311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C556-3896-4EC5-AF46-7E654DDBF4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59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93F1266-2248-48B8-0E8E-84710C9D3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F083D04-74B6-5409-66A6-F4B632FFF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0BFC53-0CE8-2A8D-A8BA-7FDAA5DF6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076568-457C-48EF-9600-5EF496B67656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08499A-451D-3A81-BE06-E565F7B5C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0218D02-8202-949D-E2B8-C63BA9268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C8C556-3896-4EC5-AF46-7E654DDBF4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388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2.jp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2.jpg"/><Relationship Id="rId10" Type="http://schemas.microsoft.com/office/2007/relationships/diagramDrawing" Target="../diagrams/drawing2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44;p2">
            <a:extLst>
              <a:ext uri="{FF2B5EF4-FFF2-40B4-BE49-F238E27FC236}">
                <a16:creationId xmlns:a16="http://schemas.microsoft.com/office/drawing/2014/main" id="{1E78A0EF-241A-4EBD-C9B8-C537D6B78F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71408" y="782426"/>
            <a:ext cx="3449184" cy="20833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21DA4B1C-480A-D545-E0E0-5B301DBE3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262" y="3287323"/>
            <a:ext cx="9027476" cy="3204974"/>
          </a:xfrm>
        </p:spPr>
        <p:txBody>
          <a:bodyPr>
            <a:normAutofit fontScale="90000"/>
          </a:bodyPr>
          <a:lstStyle/>
          <a:p>
            <a:b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1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Analiza modeli wsparcia klastrów w wybranych krajach w kontekście polskich potrzeb i uwarunkowań</a:t>
            </a:r>
            <a:br>
              <a:rPr lang="pl-PL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 Mariusz Citkowski</a:t>
            </a:r>
            <a:b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ekspert </a:t>
            </a:r>
            <a:b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Związek Pracodawców Klastry Polskie</a:t>
            </a:r>
            <a:b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sz="2400" dirty="0">
                <a:solidFill>
                  <a:srgbClr val="C491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sz="2400" dirty="0">
                <a:solidFill>
                  <a:srgbClr val="C491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2400" b="1" dirty="0">
              <a:solidFill>
                <a:srgbClr val="C491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5483078-2640-F200-C599-00DC9838510F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0C84CA4-9A44-442F-67A3-A4D9BA850CF6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1B1900C-5405-F5EA-1A93-5319EF9B21A7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www.klastrypolskie.pl</a:t>
            </a:r>
          </a:p>
        </p:txBody>
      </p:sp>
    </p:spTree>
    <p:extLst>
      <p:ext uri="{BB962C8B-B14F-4D97-AF65-F5344CB8AC3E}">
        <p14:creationId xmlns:p14="http://schemas.microsoft.com/office/powerpoint/2010/main" val="286058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Najważniejsze ustalenia (</a:t>
            </a:r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Belgia</a:t>
            </a:r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3/3):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669064" y="1405369"/>
            <a:ext cx="7552557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7ED9ACE-D6A4-4990-A510-4E69F2F88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25436"/>
              </p:ext>
            </p:extLst>
          </p:nvPr>
        </p:nvGraphicFramePr>
        <p:xfrm>
          <a:off x="867267" y="1433077"/>
          <a:ext cx="10663094" cy="4770191"/>
        </p:xfrm>
        <a:graphic>
          <a:graphicData uri="http://schemas.openxmlformats.org/drawingml/2006/table">
            <a:tbl>
              <a:tblPr firstRow="1" firstCol="1" bandRow="1"/>
              <a:tblGrid>
                <a:gridCol w="2604553">
                  <a:extLst>
                    <a:ext uri="{9D8B030D-6E8A-4147-A177-3AD203B41FA5}">
                      <a16:colId xmlns:a16="http://schemas.microsoft.com/office/drawing/2014/main" val="239328674"/>
                    </a:ext>
                  </a:extLst>
                </a:gridCol>
                <a:gridCol w="8058541">
                  <a:extLst>
                    <a:ext uri="{9D8B030D-6E8A-4147-A177-3AD203B41FA5}">
                      <a16:colId xmlns:a16="http://schemas.microsoft.com/office/drawing/2014/main" val="2610645674"/>
                    </a:ext>
                  </a:extLst>
                </a:gridCol>
              </a:tblGrid>
              <a:tr h="316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Poziomy wsparcia</a:t>
                      </a:r>
                      <a:endParaRPr lang="pl-PL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5037" marR="35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Polityka klastrowa jest w pełni zdecentralizowana. Wyspecjalizowane strategie klastrowe posiadają dwa regiony – Flandria i Walonia.</a:t>
                      </a:r>
                      <a:endParaRPr lang="pl-PL" sz="12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5037" marR="35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116401"/>
                  </a:ext>
                </a:extLst>
              </a:tr>
              <a:tr h="316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Najważniejsze instytucje odpowiedzialne za wdrażanie polityki klastrowej</a:t>
                      </a:r>
                      <a:endParaRPr lang="pl-PL" sz="12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5037" marR="35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Flandria: Agencja VLAIO </a:t>
                      </a:r>
                      <a:endParaRPr lang="pl-PL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 dirty="0" err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Walonia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 SPW EER </a:t>
                      </a:r>
                      <a:endParaRPr lang="pl-PL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kern="100" dirty="0" err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Bruksela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 </a:t>
                      </a:r>
                      <a:r>
                        <a:rPr lang="en-US" sz="1200" kern="100" dirty="0" err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hub.brussels</a:t>
                      </a:r>
                      <a:endParaRPr lang="pl-PL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5037" marR="35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179772"/>
                  </a:ext>
                </a:extLst>
              </a:tr>
              <a:tr h="42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Ciągłość polityki klastrowej</a:t>
                      </a:r>
                      <a:endParaRPr lang="pl-PL" sz="12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5037" marR="35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Zarówno we Flandrii, jak i w Walonii polityka klastrowa funkcjonuje od ponad dekady. Regularnie przeprowadzana jest ewaluacja i aktualizacja strategii. Polityka wykazuje stabilność i adaptacyjność.</a:t>
                      </a:r>
                      <a:endParaRPr lang="pl-PL" sz="12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5037" marR="35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451843"/>
                  </a:ext>
                </a:extLst>
              </a:tr>
              <a:tr h="662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polityki klastrowej</a:t>
                      </a:r>
                      <a:endParaRPr lang="pl-PL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5037" marR="35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Zróżnicowany regionalnie:</a:t>
                      </a:r>
                      <a:endParaRPr lang="pl-PL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Flandria: model dualny – Klastry Wiodące (</a:t>
                      </a:r>
                      <a:r>
                        <a:rPr lang="pl-PL" sz="1200" kern="100" dirty="0" err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Spearhead</a:t>
                      </a:r>
                      <a:r>
                        <a:rPr lang="pl-PL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pl-PL" sz="1200" kern="100" dirty="0" err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Clusters</a:t>
                      </a:r>
                      <a:r>
                        <a:rPr lang="pl-PL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) i Innowacyjne Sieci Biznesowe </a:t>
                      </a:r>
                      <a:endParaRPr lang="pl-PL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Walonia: koncentruje się na klastrach konkurencyjności, funkcjonują również klastry biznesowe</a:t>
                      </a:r>
                      <a:endParaRPr lang="pl-PL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Bruksela: sieci tematyczne zarządzane przez </a:t>
                      </a:r>
                      <a:r>
                        <a:rPr lang="pl-PL" sz="1200" kern="100" dirty="0" err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hub.brussels</a:t>
                      </a:r>
                      <a:endParaRPr lang="pl-PL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5037" marR="35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708899"/>
                  </a:ext>
                </a:extLst>
              </a:tr>
              <a:tr h="42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Certyfikacja klastrów </a:t>
                      </a:r>
                      <a:endParaRPr lang="pl-PL" sz="12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5037" marR="35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Belgijskie klastry biorą udział w międzynarodowym benchmarkingu w ramach European Cluster Excellence Initiative (ESCA). Obecnie 7 organizacji posiada Bronze Label. Żaden klaster nie uzyskał Silver oraz Gold Label.</a:t>
                      </a:r>
                      <a:endParaRPr lang="pl-PL" sz="12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5037" marR="35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512589"/>
                  </a:ext>
                </a:extLst>
              </a:tr>
              <a:tr h="853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Finansowanie działalności operacyjnej klastrów</a:t>
                      </a:r>
                      <a:endParaRPr lang="pl-PL" sz="12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5037" marR="35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Flandria: dofinansowanie do 50% kosztów operacyjnych Klastrów Wiodących - wsparcie do 10 lat, IBN – wsparcie do 3 lat</a:t>
                      </a:r>
                      <a:endParaRPr lang="pl-PL" sz="12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Walonia: współfinansowanie klastrów biznesowych oraz finansowanie klastrów konkurencyjności </a:t>
                      </a:r>
                      <a:endParaRPr lang="pl-PL" sz="12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Bruksela: brak dedykowanego mechanizmu dotacyjnego</a:t>
                      </a:r>
                      <a:endParaRPr lang="pl-PL" sz="12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5037" marR="35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028129"/>
                  </a:ext>
                </a:extLst>
              </a:tr>
              <a:tr h="42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Wsparcie internacjonalizacji</a:t>
                      </a:r>
                      <a:endParaRPr lang="pl-PL" sz="12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5037" marR="35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Wszystkie regiony oferują wsparcie internacjonalizacji (np. misje handlowe, pomoc w nawiązaniu kontaktów międzynarodowych), ale często w ramach ogólnodostępnych mechanizmów.</a:t>
                      </a:r>
                      <a:endParaRPr lang="pl-PL" sz="12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5037" marR="35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741839"/>
                  </a:ext>
                </a:extLst>
              </a:tr>
              <a:tr h="582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Integracja z polityką krajową i regionalną</a:t>
                      </a:r>
                      <a:endParaRPr lang="pl-PL" sz="12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5037" marR="35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Wysoka spójność z regionalnymi strategiami inteligentnej specjalizacji (RIS3).</a:t>
                      </a:r>
                      <a:endParaRPr lang="pl-PL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 poziomie krajowym wsparcie klastrów wpisuje się w założenia Belgijskiego Krajowego Planu Odbudowy i Zwiększania Odporności. </a:t>
                      </a:r>
                      <a:endParaRPr lang="pl-PL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5037" marR="35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626422"/>
                  </a:ext>
                </a:extLst>
              </a:tr>
            </a:tbl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DF71197F-AC95-00FA-022F-0B7CE5016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6" y="619123"/>
            <a:ext cx="907487" cy="60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35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0287DE42-B18E-4A76-AD9D-75515F941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36" y="613125"/>
            <a:ext cx="907487" cy="60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Najważniejsze ustalenia (</a:t>
            </a:r>
            <a:r>
              <a:rPr lang="pl-PL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Francja</a:t>
            </a:r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1/3):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074656" y="1405369"/>
            <a:ext cx="10105534" cy="534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just">
              <a:buAutoNum type="arabicParenR"/>
            </a:pPr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2005 polityka klastrowa głównie na szczeblu krajowym</a:t>
            </a:r>
          </a:p>
          <a:p>
            <a:pPr algn="just"/>
            <a:r>
              <a:rPr lang="pl-PL" sz="16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od 2019 roku głównie na szczeblu regionalnym</a:t>
            </a:r>
          </a:p>
          <a:p>
            <a:pPr algn="just"/>
            <a:endParaRPr lang="pl-PL" sz="20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20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20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20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20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20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20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pl-PL" sz="1800" dirty="0"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2) </a:t>
            </a:r>
            <a:r>
              <a:rPr lang="pl-PL" sz="1600" dirty="0"/>
              <a:t>Klastry są angażowane na szczeblu krajowym w realizację celów strategicznych państwa, m.in. poprzez udział w działaniach wspierających wdrażanie planu France 2030. 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/>
              <a:t>Na szczeblu regionalnym klastry są również włączane w realizację celów określonych w regionalnych strategiach rozwoju gospodarczego, innowacji i internacjonalizacji (SRDEII). Dodatkowo, SRDEII zazwyczaj wskazują klastry („</a:t>
            </a:r>
            <a:r>
              <a:rPr lang="pl-PL" sz="1600" dirty="0" err="1"/>
              <a:t>pôles</a:t>
            </a:r>
            <a:r>
              <a:rPr lang="pl-PL" sz="1600" dirty="0"/>
              <a:t> de </a:t>
            </a:r>
            <a:r>
              <a:rPr lang="pl-PL" sz="1600" dirty="0" err="1"/>
              <a:t>compétitivité</a:t>
            </a:r>
            <a:r>
              <a:rPr lang="pl-PL" sz="1600" dirty="0"/>
              <a:t>”) jako kluczowe podmioty animujące realizację celów RIS3 – w tym zwiększenie innowacyjności firm, cyfryzację, internacjonalizację czy transformację ekologiczną.</a:t>
            </a:r>
            <a:endParaRPr lang="pl-PL" sz="16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6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60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54980B3-8079-47F9-81E6-61531D7591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001832"/>
              </p:ext>
            </p:extLst>
          </p:nvPr>
        </p:nvGraphicFramePr>
        <p:xfrm>
          <a:off x="2436294" y="2510423"/>
          <a:ext cx="5486400" cy="149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4832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Najważniejsze ustalenia (</a:t>
            </a:r>
            <a:r>
              <a:rPr lang="pl-PL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Francja</a:t>
            </a:r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2/3):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084082" y="1208145"/>
            <a:ext cx="9982985" cy="4644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 algn="just">
              <a:buAutoNum type="arabicParenR"/>
            </a:pPr>
            <a:endParaRPr lang="pl-PL" b="1" dirty="0">
              <a:solidFill>
                <a:srgbClr val="0D0D0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 algn="just">
              <a:buAutoNum type="arabicParenR"/>
            </a:pPr>
            <a:r>
              <a:rPr lang="pl-PL" sz="1600" b="1" dirty="0">
                <a:solidFill>
                  <a:srgbClr val="0D0D0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Krajowy K</a:t>
            </a:r>
            <a:r>
              <a:rPr lang="pl-PL" sz="1600" b="1" dirty="0">
                <a:solidFill>
                  <a:srgbClr val="0D0D0D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omitet </a:t>
            </a:r>
            <a:r>
              <a:rPr lang="pl-PL" sz="1600" b="1" dirty="0">
                <a:solidFill>
                  <a:srgbClr val="0D0D0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r>
              <a:rPr lang="pl-PL" sz="1600" b="1" dirty="0">
                <a:solidFill>
                  <a:srgbClr val="0D0D0D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terujący – </a:t>
            </a:r>
            <a:r>
              <a:rPr lang="pl-PL" sz="1600" dirty="0">
                <a:solidFill>
                  <a:srgbClr val="0D0D0D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współzarządzany  przez państwo i regiony, którego zadaniem jest koordynacja działań na obu poziomach oraz ocena procesu wdrażania polityki</a:t>
            </a:r>
          </a:p>
          <a:p>
            <a:pPr marL="342900" indent="-342900" algn="just">
              <a:buAutoNum type="arabicParenR"/>
            </a:pPr>
            <a:endParaRPr lang="pl-PL" sz="16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 algn="just">
              <a:buAutoNum type="arabicParenR"/>
            </a:pPr>
            <a:r>
              <a:rPr lang="pl-PL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francuskim modelu polityki klastrowej kluczowym narzędziem zarządzania i nadzoru są czteroletnie kontrakty zawierane między państwem a klastrami konkurencyjności - </a:t>
            </a:r>
            <a:r>
              <a:rPr lang="pl-PL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pôles</a:t>
            </a:r>
            <a:r>
              <a:rPr lang="pl-PL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</a:t>
            </a:r>
            <a:r>
              <a:rPr lang="pl-PL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compétitivité</a:t>
            </a:r>
            <a:r>
              <a:rPr lang="pl-PL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Każda faza polityki (np. obecna - V faza) rozpoczyna się od podpisania takich kontraktów, które precyzują m.in.: konkretne wskaźniki efektywności (KPI), które klastry zobowiązują się osiągnąć.</a:t>
            </a:r>
          </a:p>
          <a:p>
            <a:pPr marL="342900" indent="-342900" algn="just">
              <a:buAutoNum type="arabicParenR"/>
            </a:pPr>
            <a:endParaRPr lang="pl-PL" sz="160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 algn="just">
              <a:buAutoNum type="arabicParenR"/>
            </a:pPr>
            <a:r>
              <a:rPr lang="pl-PL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Dodatkowo, francuskie klastry uzyskują środki na działania statutowe i rozwój swoich usług. Zakres działań wspieranych</a:t>
            </a:r>
            <a:r>
              <a:rPr lang="pl-PL" sz="16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ze środków publicznych jest szeroki i obejmuje: animację ekosystemu</a:t>
            </a:r>
            <a:r>
              <a:rPr lang="pl-PL" sz="16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(m.in. spotkania </a:t>
            </a:r>
            <a:r>
              <a:rPr lang="pl-PL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networkingowe</a:t>
            </a:r>
            <a:r>
              <a:rPr lang="pl-PL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akcelerację projektów innowacyjnych (m.in. pomoc w przygotowaniu wniosków o dofinansowanie), doradztwo dla MŚP (np. w zakresie ochrony własności intelektualnej, transferu technologii) oraz promocję sektora (m.in. publikacje, platformy wymiany wiedzy). 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60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6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2AE171A-F055-1B4F-AB84-01B394133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6" y="613125"/>
            <a:ext cx="907487" cy="60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643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Najważniejsze ustalenia (</a:t>
            </a:r>
            <a:r>
              <a:rPr lang="pl-PL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Francja</a:t>
            </a:r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3/3):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D86A1C6-33F1-4F05-B265-D4FEDFDF2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952560"/>
              </p:ext>
            </p:extLst>
          </p:nvPr>
        </p:nvGraphicFramePr>
        <p:xfrm>
          <a:off x="1062878" y="1599514"/>
          <a:ext cx="10051323" cy="4433053"/>
        </p:xfrm>
        <a:graphic>
          <a:graphicData uri="http://schemas.openxmlformats.org/drawingml/2006/table">
            <a:tbl>
              <a:tblPr firstRow="1" firstCol="1" bandRow="1"/>
              <a:tblGrid>
                <a:gridCol w="3296462">
                  <a:extLst>
                    <a:ext uri="{9D8B030D-6E8A-4147-A177-3AD203B41FA5}">
                      <a16:colId xmlns:a16="http://schemas.microsoft.com/office/drawing/2014/main" val="3817132741"/>
                    </a:ext>
                  </a:extLst>
                </a:gridCol>
                <a:gridCol w="6754861">
                  <a:extLst>
                    <a:ext uri="{9D8B030D-6E8A-4147-A177-3AD203B41FA5}">
                      <a16:colId xmlns:a16="http://schemas.microsoft.com/office/drawing/2014/main" val="1356105433"/>
                    </a:ext>
                  </a:extLst>
                </a:gridCol>
              </a:tblGrid>
              <a:tr h="330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Poziomy wsparcia</a:t>
                      </a:r>
                      <a:endParaRPr lang="pl-PL" sz="1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575" marR="55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Polityka krajowa z istotnym udziałem instytucji regionalnych.</a:t>
                      </a:r>
                    </a:p>
                  </a:txBody>
                  <a:tcPr marL="55575" marR="55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478670"/>
                  </a:ext>
                </a:extLst>
              </a:tr>
              <a:tr h="1012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Najważniejsze instytucje odpowiedzialne za wdrażanie polityki klastrowej</a:t>
                      </a:r>
                      <a:endParaRPr lang="pl-PL" sz="1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575" marR="55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Ministerstwo Gospodarki, Finansów oraz Suwerenności Przemysłowej i Cyfrowej (w szczególności Dyrekcja Generalna Przedsiębiorstw – DGE)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Narodowa Agencja Spójności Terytorialnej (ACTN)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Rady Regionalne</a:t>
                      </a:r>
                    </a:p>
                  </a:txBody>
                  <a:tcPr marL="55575" marR="55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703505"/>
                  </a:ext>
                </a:extLst>
              </a:tr>
              <a:tr h="330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Ciągłość polityki klastrowej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575" marR="55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Wieloletnia polityka wsparcia klastrów, trwająca nieprzerwanie od 2005 r.</a:t>
                      </a:r>
                    </a:p>
                  </a:txBody>
                  <a:tcPr marL="55575" marR="55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221650"/>
                  </a:ext>
                </a:extLst>
              </a:tr>
              <a:tr h="330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polityki klastrowej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575" marR="55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Polityka etapowa, oparta na fazach z obowiązkową ewaluacją.</a:t>
                      </a:r>
                    </a:p>
                  </a:txBody>
                  <a:tcPr marL="55575" marR="55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082975"/>
                  </a:ext>
                </a:extLst>
              </a:tr>
              <a:tr h="501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Certyfikacja klastrów </a:t>
                      </a:r>
                      <a:endParaRPr lang="pl-PL" sz="1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575" marR="55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Certyfikacja klastrów na poziomie krajowym (przyznawanie statusu </a:t>
                      </a:r>
                      <a:r>
                        <a:rPr lang="pl-PL" sz="14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pôle</a:t>
                      </a:r>
                      <a:r>
                        <a:rPr lang="pl-PL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 </a:t>
                      </a:r>
                      <a:r>
                        <a:rPr lang="pl-PL" sz="14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compétitivité</a:t>
                      </a:r>
                      <a:r>
                        <a:rPr lang="pl-PL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) jako warunek przejścia do kolejnej fazy polityki klastrowej.</a:t>
                      </a:r>
                    </a:p>
                  </a:txBody>
                  <a:tcPr marL="55575" marR="55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577578"/>
                  </a:ext>
                </a:extLst>
              </a:tr>
              <a:tr h="501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Finansowanie działalności operacyjnej klastrów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575" marR="55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Współfinansowanie: państwo i regiony; spadek wsparcia centralnego; rosnące znaczenie środków własnych (składki, usługi).</a:t>
                      </a:r>
                    </a:p>
                  </a:txBody>
                  <a:tcPr marL="55575" marR="55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121375"/>
                  </a:ext>
                </a:extLst>
              </a:tr>
              <a:tr h="671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Wsparcie internacjonalizacji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575" marR="55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Internacjonalizacja wspierana głównie przez ogólne programy; brak odrębnych instrumentów finansowych skierowanych wyłącznie do klastrów; dedykowane narzędzia wsparcia niefinansowego. </a:t>
                      </a:r>
                    </a:p>
                  </a:txBody>
                  <a:tcPr marL="55575" marR="55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016358"/>
                  </a:ext>
                </a:extLst>
              </a:tr>
              <a:tr h="671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Integracja z polityką krajową i regionalną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575" marR="55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Polityka klastrowa zintegrowana z polityką przemysłową i regionalną; klastry wspierają cele France 2030 i strategie regionalne (SRDEII) – szczególny nacisk na integrację w fazie V.</a:t>
                      </a:r>
                    </a:p>
                  </a:txBody>
                  <a:tcPr marL="55575" marR="55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468045"/>
                  </a:ext>
                </a:extLst>
              </a:tr>
            </a:tbl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AC6F4B82-A9FE-D0EC-50F1-EA822BB96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6" y="613125"/>
            <a:ext cx="907487" cy="60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594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3C347C20-3E22-4C16-AD88-6E6885DD2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37" y="613125"/>
            <a:ext cx="900192" cy="60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Najważniejsze ustalenia (</a:t>
            </a:r>
            <a:r>
              <a:rPr lang="pl-PL" sz="2400" b="1" dirty="0">
                <a:solidFill>
                  <a:srgbClr val="CC33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Hiszpania</a:t>
            </a:r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1/3):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059232" y="1918571"/>
            <a:ext cx="10036115" cy="370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Polityka klastrowa w Hiszpania jest prowadzana zarówno na poziomie krajowym, jak i na poziomie regionalnym.</a:t>
            </a:r>
          </a:p>
          <a:p>
            <a:pPr marL="342900" indent="-342900" algn="just">
              <a:buAutoNum type="arabicParenR"/>
            </a:pPr>
            <a:endParaRPr lang="pl-PL" sz="16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Wsparciem objęte są dwa rodzaje klastrów: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klastry wschodzące - niedawno utworzone AEI, w trakcie konsolidacji, ze stażem wynoszącym maksymalnie 4 lata od daty utworzenia;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klastry doskonałe - klastry (AIE), które wykazują się wysokimi wynikami </a:t>
            </a:r>
            <a:br>
              <a:rPr lang="pl-PL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opracowywaniu projektów i usług istotnych dla poprawy konkurencyjności </a:t>
            </a:r>
            <a:endParaRPr lang="pl-PL" sz="160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5580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Najważniejsze ustalenia (</a:t>
            </a:r>
            <a:r>
              <a:rPr lang="pl-PL" sz="2400" b="1" dirty="0">
                <a:solidFill>
                  <a:srgbClr val="CC33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Hiszpania</a:t>
            </a:r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2/3):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074656" y="1405369"/>
            <a:ext cx="9982985" cy="560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4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dla Koordynatorów (Organizacji Klastrowych)</a:t>
            </a:r>
            <a:endParaRPr lang="pl-PL" sz="14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4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AEI – Linia 1: </a:t>
            </a:r>
            <a:r>
              <a:rPr lang="pl-PL" sz="14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przeznaczona na pokrycie kosztów związanych z bieżącą działalnością zarejestrowanej organizacji klastrowej (AEI). Obejmuje to wydatki operacyjne niezbędne do zarządzania klastrem, koordynacji działań, animacji współpracy czy promocji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4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dla Członków Klastrów (Głównie MŚP)</a:t>
            </a:r>
            <a:endParaRPr lang="pl-PL" sz="14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14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Członkowie klastrów, przede wszystkim MŚP, mogą korzystać z finansowania głównie poprzez udział w projektach realizowanych w ramach klastra: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4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AEI – Linia 2:</a:t>
            </a:r>
            <a:r>
              <a:rPr lang="pl-PL" sz="14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Studia Wykonalności Technicznej: Finansowanie na przygotowanie studiów wykonalności dla przyszłych, bardziej złożonych projektów, w szczególności tych planowanych do złożenia w ramach Linii 3 programu AEI (Technologie Cyfrowe) lub w programie Horyzont Europa. Wsparcie to ułatwia MŚP przejście przez fazę koncepcyjną i przygotowawczą innowacyjnych przedsięwzięć.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4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AEI – Linia 3: </a:t>
            </a:r>
            <a:r>
              <a:rPr lang="pl-PL" sz="14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Projekty Technologii Cyfrowych: Jest to kluczowa linia finansowania wspierająca realizację wspólnych projektów, które wdrażają technologie cyfrowe w przedsiębiorstwach członkowskich. Stanowi ona główny kanał dostępu do funduszy na cyfryzację dla MŚP działających w klastrach. Program szczególnie premiuje współpracę – wyższe wsparcie może być przyznane projektom angażującym co najmniej 3 MŚP (nie licząc samego AEI) lub co najmniej 2 różne AEI.</a:t>
            </a: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40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4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DBA9AE9-1508-BF7A-55CB-7BED2C4D4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" y="613125"/>
            <a:ext cx="900192" cy="60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3623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Najważniejsze ustalenia (</a:t>
            </a:r>
            <a:r>
              <a:rPr lang="pl-PL" sz="2400" b="1" dirty="0">
                <a:solidFill>
                  <a:srgbClr val="CC33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Hiszpania</a:t>
            </a:r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3/3):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669064" y="1405369"/>
            <a:ext cx="7552557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153C661-5D20-430D-9582-F4E6767EE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477981"/>
              </p:ext>
            </p:extLst>
          </p:nvPr>
        </p:nvGraphicFramePr>
        <p:xfrm>
          <a:off x="1059232" y="1446451"/>
          <a:ext cx="10083249" cy="4533440"/>
        </p:xfrm>
        <a:graphic>
          <a:graphicData uri="http://schemas.openxmlformats.org/drawingml/2006/table">
            <a:tbl>
              <a:tblPr firstRow="1" firstCol="1" bandRow="1"/>
              <a:tblGrid>
                <a:gridCol w="3779827">
                  <a:extLst>
                    <a:ext uri="{9D8B030D-6E8A-4147-A177-3AD203B41FA5}">
                      <a16:colId xmlns:a16="http://schemas.microsoft.com/office/drawing/2014/main" val="3977711888"/>
                    </a:ext>
                  </a:extLst>
                </a:gridCol>
                <a:gridCol w="6303422">
                  <a:extLst>
                    <a:ext uri="{9D8B030D-6E8A-4147-A177-3AD203B41FA5}">
                      <a16:colId xmlns:a16="http://schemas.microsoft.com/office/drawing/2014/main" val="2709741885"/>
                    </a:ext>
                  </a:extLst>
                </a:gridCol>
              </a:tblGrid>
              <a:tr h="195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Poziomy wsparcia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2961" marR="52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Polityka klastrowa ma szczeblu krajowym i regionalnym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2961" marR="52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982564"/>
                  </a:ext>
                </a:extLst>
              </a:tr>
              <a:tr h="802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Najważniejsze instytucje odpowiedzialne za wdrażanie polityki klastrowej</a:t>
                      </a:r>
                      <a:endParaRPr lang="pl-PL" sz="1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2961" marR="52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Ministerstwo Przemysłu i Turystyki (Ministerio de Industria y Turismo)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1400" kern="100">
                          <a:solidFill>
                            <a:srgbClr val="0D0D0D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ICEX España Exportación e Inversiones 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kern="100">
                          <a:solidFill>
                            <a:srgbClr val="0D0D0D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Regionalne Agencje Rozwoju (Regional Development Agencies - RDAs)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2961" marR="52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038173"/>
                  </a:ext>
                </a:extLst>
              </a:tr>
              <a:tr h="477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Ciągłość polityki klastrowej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2961" marR="52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Bardzo dojrzała polityka klastrowa na szczeblu krajowym i regionalnym nieprzerwanie realizowana od lat 90 tych XX w.</a:t>
                      </a:r>
                      <a:endParaRPr lang="pl-PL" sz="1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2961" marR="52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104587"/>
                  </a:ext>
                </a:extLst>
              </a:tr>
              <a:tr h="477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polityki klastrowej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2961" marR="52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Wielopoziomowa struktura instytucjonalna, obejmująca ministerstwa i agencje krajowe, agencje regionalne oraz krajową federację klastrów</a:t>
                      </a:r>
                      <a:r>
                        <a:rPr lang="pl-PL" sz="14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2961" marR="52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694909"/>
                  </a:ext>
                </a:extLst>
              </a:tr>
              <a:tr h="315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Certyfikacja klastrów 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2961" marR="52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Certyfikacja klastrów na poziomie krajowym w ramach rejestru AEI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2961" marR="52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617221"/>
                  </a:ext>
                </a:extLst>
              </a:tr>
              <a:tr h="802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Finansowanie działalności operacyjnej klastrów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2961" marR="52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Dedykowane Wsparcie dla Zarządzania Klastrem - wprowadzenie w ramach programu AEI specyficznej linii finansowania (Linia 1) przeznaczonej na pokrycie kosztów operacyjnych i funkcjonowania organizacji klastrowych. </a:t>
                      </a:r>
                    </a:p>
                  </a:txBody>
                  <a:tcPr marL="52961" marR="52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820415"/>
                  </a:ext>
                </a:extLst>
              </a:tr>
              <a:tr h="802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Wsparcie internacjonalizacji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2961" marR="52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Działania ICEX - Agencja ICEX oferuje ogólne wsparcie dla MŚP wchodzących na rynki zagraniczne poprzez program ICEX Next oraz angażuje się w bezpośrednią współpracę z klastrami, np. organizując wydarzenia promujące technologie i współpracę międzynarodową.</a:t>
                      </a:r>
                    </a:p>
                  </a:txBody>
                  <a:tcPr marL="52961" marR="52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553841"/>
                  </a:ext>
                </a:extLst>
              </a:tr>
              <a:tr h="477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Integracja z polityką krajową i regionalną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2961" marR="52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Katalonia jako prekursor światowy polityki rozwoju w oparciu o klastry (rozwoju regionalnego), klastry jako istotny element rozwoju kraju i regionu</a:t>
                      </a:r>
                      <a:endParaRPr lang="pl-PL" sz="1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2961" marR="52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760572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2757D0C0-374D-0359-AC17-EAAAF865D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" y="613125"/>
            <a:ext cx="900192" cy="60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06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5EC3E05B-2275-4344-8F7C-B21E86E14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84" y="613126"/>
            <a:ext cx="890145" cy="603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Najważniejsze ustalenia (</a:t>
            </a:r>
            <a:r>
              <a:rPr lang="pl-PL" sz="24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Niemcy</a:t>
            </a:r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1/3):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046376" y="1405369"/>
            <a:ext cx="10039546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 algn="just">
              <a:buAutoNum type="arabicParenR"/>
            </a:pPr>
            <a:r>
              <a:rPr lang="pl-PL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Polityka klastrowa w Niemczech ma charakter sformalizowany i jest wdrażana zarówno przez rząd federalny, jak i przez poszczególne kraje związkowe</a:t>
            </a:r>
          </a:p>
          <a:p>
            <a:pPr marL="342900" indent="-342900" algn="just">
              <a:buAutoNum type="arabicParenR"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342900" indent="-342900" algn="just">
              <a:buAutoNum type="arabicParenR"/>
            </a:pPr>
            <a:r>
              <a:rPr lang="pl-PL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uwagi na federalny ustrój Niemiec, </a:t>
            </a:r>
            <a:r>
              <a:rPr lang="pl-PL" sz="18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każdy z 16 landów prowadzi niezależną politykę klastrową oraz programy wsparcia, dostosowując je do regionalnych inteligentnych specjalizacji, zasobów technologicznych i uwarunkowań regionalnych</a:t>
            </a: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342900" indent="-342900" algn="just">
              <a:buAutoNum type="arabicParenR"/>
            </a:pPr>
            <a:endParaRPr lang="pl-PL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342900" indent="-342900" algn="just">
              <a:buFontTx/>
              <a:buAutoNum type="arabicParenR"/>
            </a:pPr>
            <a:r>
              <a:rPr lang="pl-PL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Polityki klastrowe na poziomie landów niemieckich są koordynowane przez właściwe ministerstwa gospodarki, przy czym ich nazwy mogą się różnić w zależności od kraju związkowego. W wielu regionach funkcjonują ponadto wyspecjalizowane agencje wspierające rozwój klastrów. Przykładowo, w Bawarii działa inicjatywa Cluster-</a:t>
            </a:r>
            <a:r>
              <a:rPr lang="pl-PL" sz="18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Offensive</a:t>
            </a:r>
            <a:r>
              <a:rPr lang="pl-PL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Bayern, zajmująca się promocją 17 klastrów utworzonych w kluczowych sektorach i dziedzinach technologicznych bawarskiej gospodarki. 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5904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Najważniejsze ustalenia (</a:t>
            </a:r>
            <a:r>
              <a:rPr lang="pl-PL" sz="24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Niemcy</a:t>
            </a:r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2/3):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036948" y="1405369"/>
            <a:ext cx="10039547" cy="540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Wśród obszarów wsparcia, w które wpisują się działania podejmowane na terenie landów można wyróżnić następujące obszary: </a:t>
            </a:r>
            <a:endParaRPr lang="pl-PL" sz="18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zarządzanie klastrami 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(m.in. dofinasowanie działalności klastrów, wsparcie </a:t>
            </a:r>
            <a:b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utworzeniu profesjonalnego zespołu menedżerskiego),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działalności B+R 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(m.in. finansowanie projektów B+R w ramach programów </a:t>
            </a:r>
            <a:r>
              <a:rPr lang="pl-PL" sz="1800" kern="1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landowych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głównie poprzez datacje),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promocja 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(m.in. poprzez działalność dedykowanych agencji),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 do informacji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 m.in. utworzenie i prowadzenie platform klastrowych, na których dostępne są najważniejsze informacje o polityce klastrowej prowadzonej na terenie landu),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rozwój kadr 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(m.in. dofinansowanie szkoleń kadry),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certyfikacja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(m.in. znak jakości </a:t>
            </a:r>
            <a:r>
              <a:rPr lang="pl-PL" sz="1800" i="1" kern="1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Cluster-</a:t>
            </a:r>
            <a:r>
              <a:rPr lang="pl-PL" sz="1800" i="1" kern="1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Exzellenz</a:t>
            </a:r>
            <a:r>
              <a:rPr lang="pl-PL" sz="1800" i="1" kern="1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Baden-</a:t>
            </a:r>
            <a:r>
              <a:rPr lang="pl-PL" sz="1800" i="1" kern="1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Württemberg</a:t>
            </a:r>
            <a:r>
              <a:rPr lang="pl-PL" sz="1800" i="1" kern="1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</a:t>
            </a:r>
            <a:endParaRPr lang="pl-PL" sz="18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internacjonalizacja 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(m.in. programy wsparcia internacjonalizacji przedsiębiorstw – w szczególności MŚP).</a:t>
            </a: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297D7FC-F437-A4E1-2A55-816AC2017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84" y="613126"/>
            <a:ext cx="890145" cy="603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2234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Najważniejsze ustalenia (</a:t>
            </a:r>
            <a:r>
              <a:rPr lang="pl-PL" sz="24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Niemcy </a:t>
            </a:r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3/3):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669064" y="1405369"/>
            <a:ext cx="755255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42600C2-F838-483C-9D2D-ACD300286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178127"/>
              </p:ext>
            </p:extLst>
          </p:nvPr>
        </p:nvGraphicFramePr>
        <p:xfrm>
          <a:off x="1131216" y="1405369"/>
          <a:ext cx="9964132" cy="4573125"/>
        </p:xfrm>
        <a:graphic>
          <a:graphicData uri="http://schemas.openxmlformats.org/drawingml/2006/table">
            <a:tbl>
              <a:tblPr firstRow="1" firstCol="1" bandRow="1"/>
              <a:tblGrid>
                <a:gridCol w="3424001">
                  <a:extLst>
                    <a:ext uri="{9D8B030D-6E8A-4147-A177-3AD203B41FA5}">
                      <a16:colId xmlns:a16="http://schemas.microsoft.com/office/drawing/2014/main" val="2722263621"/>
                    </a:ext>
                  </a:extLst>
                </a:gridCol>
                <a:gridCol w="6540131">
                  <a:extLst>
                    <a:ext uri="{9D8B030D-6E8A-4147-A177-3AD203B41FA5}">
                      <a16:colId xmlns:a16="http://schemas.microsoft.com/office/drawing/2014/main" val="2341850983"/>
                    </a:ext>
                  </a:extLst>
                </a:gridCol>
              </a:tblGrid>
              <a:tr h="402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Poziomy wsparcia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Polityka klastrowa na poziomie federalnym oraz 16 polityk klastrowych realizowanych w poszczególnych landach</a:t>
                      </a: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096627"/>
                  </a:ext>
                </a:extLst>
              </a:tr>
              <a:tr h="1017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Najważniejsze instytucje odpowiedzialne za wdrażanie polityki klastrowej</a:t>
                      </a:r>
                      <a:endParaRPr lang="pl-PL" sz="1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Federalne Ministerstwo Gospodarki i Energii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Federalne Ministerstwo Badań, Technologii i Przestrzeni Kosmicznej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Ministerstwa Gospodarcze poszczególnych landów</a:t>
                      </a: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656704"/>
                  </a:ext>
                </a:extLst>
              </a:tr>
              <a:tr h="402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Ciągłość polityki klastrowej</a:t>
                      </a:r>
                      <a:endParaRPr lang="pl-PL" sz="1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Polityka klastrowa jest realizowana nieprzerwanie od lat 90-tych XX w.</a:t>
                      </a: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276040"/>
                  </a:ext>
                </a:extLst>
              </a:tr>
              <a:tr h="195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polityki klastrowej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Polityka ciągła, bez podziału na fazy</a:t>
                      </a: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428144"/>
                  </a:ext>
                </a:extLst>
              </a:tr>
              <a:tr h="502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Certyfikacja klastrów 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Certyfikaty przyznawane przez niektóre landy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Znak jakości „go-cluster”</a:t>
                      </a: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004778"/>
                  </a:ext>
                </a:extLst>
              </a:tr>
              <a:tr h="402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Finansowanie działalności operacyjnej klastrów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Działalność operacyjna klastrów jest finansowana na poziomie landów oraz na poziomie programów krajowy. </a:t>
                      </a: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57910"/>
                  </a:ext>
                </a:extLst>
              </a:tr>
              <a:tr h="817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Wsparcie internacjonalizacji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Wsparcie internacjonalizacji na poziomie krajowym jest realizowane przez ogólnodostępne programy, natomiast na poziomie landów występują programy dedykowane sieciom. </a:t>
                      </a: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593074"/>
                  </a:ext>
                </a:extLst>
              </a:tr>
              <a:tr h="61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Integracja z polityką krajową i regionalną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Polityka klastrowa jest zintegrowana z krajową strategią innowacji. Na poziomie landów, politykę klastrową wykorzystuje się do rozwoju RIS. </a:t>
                      </a:r>
                    </a:p>
                  </a:txBody>
                  <a:tcPr marL="67630" marR="67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594278"/>
                  </a:ext>
                </a:extLst>
              </a:tr>
            </a:tbl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A0672339-BAB8-F616-E9F9-BD1378DE1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84" y="613126"/>
            <a:ext cx="890145" cy="603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279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CF0A2C-68E4-C53B-3B4A-5154719EA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F51D6B76-0DC0-4AD6-645C-992AEB189797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AF3B56E-58AF-E29B-1830-4DCF05B7DD5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87A919F-55AC-3F9F-6763-736B92F79B21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5D9855E5-C773-6789-F779-465B2E8FF9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FBBCD0F-CACA-46DD-3F25-105C37AC72BD}"/>
              </a:ext>
            </a:extLst>
          </p:cNvPr>
          <p:cNvSpPr txBox="1"/>
          <p:nvPr/>
        </p:nvSpPr>
        <p:spPr>
          <a:xfrm>
            <a:off x="1669064" y="724857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CC99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Zakres prezentacji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2910E6A-4A6F-4D1F-8A09-B8F22314826F}"/>
              </a:ext>
            </a:extLst>
          </p:cNvPr>
          <p:cNvSpPr txBox="1"/>
          <p:nvPr/>
        </p:nvSpPr>
        <p:spPr>
          <a:xfrm>
            <a:off x="1669064" y="1405369"/>
            <a:ext cx="7552557" cy="340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just">
              <a:buAutoNum type="arabicParenR"/>
            </a:pPr>
            <a:r>
              <a:rPr lang="pl-PL" sz="2000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Przedmiot i zakres analizy</a:t>
            </a:r>
          </a:p>
          <a:p>
            <a:pPr marL="342900" indent="-342900" algn="just">
              <a:buAutoNum type="arabicParenR"/>
            </a:pPr>
            <a:endParaRPr lang="pl-PL" sz="20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 algn="just">
              <a:buAutoNum type="arabicParenR"/>
            </a:pPr>
            <a:r>
              <a:rPr lang="pl-PL" sz="2000" dirty="0">
                <a:solidFill>
                  <a:schemeClr val="bg2">
                    <a:lumMod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Najważniejsze ustalenia </a:t>
            </a:r>
          </a:p>
          <a:p>
            <a:pPr marL="342900" indent="-342900" algn="just">
              <a:buAutoNum type="arabicParenR"/>
            </a:pPr>
            <a:endParaRPr lang="pl-PL" sz="200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 algn="just">
              <a:buAutoNum type="arabicParenR"/>
            </a:pPr>
            <a:r>
              <a:rPr lang="pl-PL" sz="20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Rekomendacje dla Polski</a:t>
            </a:r>
          </a:p>
          <a:p>
            <a:pPr marL="342900" indent="-342900" algn="just">
              <a:buAutoNum type="arabicParenR"/>
            </a:pPr>
            <a:endParaRPr lang="pl-PL" sz="20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 algn="just">
              <a:buAutoNum type="arabicParenR"/>
            </a:pPr>
            <a:r>
              <a:rPr lang="pl-PL" sz="2000" dirty="0">
                <a:solidFill>
                  <a:schemeClr val="bg2">
                    <a:lumMod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Pytania i odpowiedzi</a:t>
            </a: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84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8A45F25-84D3-47FD-9DD1-72FE99A58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84" y="613127"/>
            <a:ext cx="951838" cy="603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Najważniejsze ustalenia (</a:t>
            </a:r>
            <a:r>
              <a:rPr lang="pl-PL" sz="2400" b="1" dirty="0">
                <a:solidFill>
                  <a:srgbClr val="99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Wielka Brytania </a:t>
            </a:r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1/3):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231921" y="1670611"/>
            <a:ext cx="5486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Polityka klastrowa w Wielkiej Brytanii opiera się przede wszystkim na szczeblu krajowym. 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1869783-85A9-4BDC-B24B-FD3F3526B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294" y="27040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48F74C9-7C68-4EEA-8D61-66B05DF774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4365022"/>
              </p:ext>
            </p:extLst>
          </p:nvPr>
        </p:nvGraphicFramePr>
        <p:xfrm>
          <a:off x="227179" y="2546585"/>
          <a:ext cx="54864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BC27AFD-89CB-4C95-87B6-B0AD80F400E8}"/>
              </a:ext>
            </a:extLst>
          </p:cNvPr>
          <p:cNvSpPr txBox="1"/>
          <p:nvPr/>
        </p:nvSpPr>
        <p:spPr>
          <a:xfrm>
            <a:off x="5936174" y="2284505"/>
            <a:ext cx="6060939" cy="3848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16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Szczegółowe cele wsparcia klastrów w Wielkiej Brytanii: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wzmocnienie współpracy między firmami lub przemysłem i podmiotami RTDI,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wspieranie działań skierowanych na internacjonalizację,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promowanie działań badawczo-rozwojowych, rozwoju technologii i wdrażania,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promowanie innowacji i wzmacnianie ekosystemów innowacji,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promowanie odporności i zrównoważonej gospodarki oraz innych inicjatyw opartych na solidarności,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promowanie zatrudnienia i podnoszenie umiejętności i kompetencji,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6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zwiększanie odporności łańcucha dostaw.</a:t>
            </a:r>
          </a:p>
        </p:txBody>
      </p:sp>
    </p:spTree>
    <p:extLst>
      <p:ext uri="{BB962C8B-B14F-4D97-AF65-F5344CB8AC3E}">
        <p14:creationId xmlns:p14="http://schemas.microsoft.com/office/powerpoint/2010/main" val="2614737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Graphic spid="11" grpId="0">
        <p:bldAsOne/>
      </p:bldGraphic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Najważniejsze ustalenia (</a:t>
            </a:r>
            <a:r>
              <a:rPr lang="pl-PL" sz="2400" b="1" dirty="0">
                <a:solidFill>
                  <a:srgbClr val="99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Wielka Brytania </a:t>
            </a:r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2/3):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140644" y="1405369"/>
            <a:ext cx="9756742" cy="5055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ramach programu </a:t>
            </a:r>
            <a:r>
              <a:rPr lang="pl-PL" sz="18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Knowledge Transfer Networks (KTN) – </a:t>
            </a:r>
            <a:r>
              <a:rPr lang="pl-PL" sz="1800" b="1" kern="1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Innovate</a:t>
            </a:r>
            <a:r>
              <a:rPr lang="pl-PL" sz="18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UK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wsparcie jest strumieniowane z uwzględnieniem wsparcia finansowego i technicznego. </a:t>
            </a: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finansowe obejmuje: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finansowanie inicjatyw współpracy,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dotacje na zatrudnienie personelu,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wejścia na rynek (np. testowanie, proof-of-</a:t>
            </a:r>
            <a:r>
              <a:rPr lang="pl-PL" sz="1800" kern="1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concept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prototypowanie, projekty demonstracyjne),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finansowanie start-</a:t>
            </a:r>
            <a:r>
              <a:rPr lang="pl-PL" sz="1800" kern="1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upów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indent="401955" algn="just"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techniczne obejmuje natomiast: 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rozwoju umiejętności twardych: transfer wiedzy, własność intelektualna, przedsiębiorczość, doradztwo eksportowe, wywiad rynkowy.</a:t>
            </a: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8DA55BA-45B9-D1F0-46C6-52DC10A7B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84" y="613127"/>
            <a:ext cx="951838" cy="603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7902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Najważniejsze ustalenia (</a:t>
            </a:r>
            <a:r>
              <a:rPr lang="pl-PL" sz="2400" b="1" dirty="0">
                <a:solidFill>
                  <a:srgbClr val="99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Wielka Brytania </a:t>
            </a:r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3/3):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AC1CF76-C4FF-402C-AF91-217BA9F91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562679"/>
              </p:ext>
            </p:extLst>
          </p:nvPr>
        </p:nvGraphicFramePr>
        <p:xfrm>
          <a:off x="1087225" y="1619408"/>
          <a:ext cx="10083538" cy="3726134"/>
        </p:xfrm>
        <a:graphic>
          <a:graphicData uri="http://schemas.openxmlformats.org/drawingml/2006/table">
            <a:tbl>
              <a:tblPr firstRow="1" firstCol="1" bandRow="1"/>
              <a:tblGrid>
                <a:gridCol w="3779936">
                  <a:extLst>
                    <a:ext uri="{9D8B030D-6E8A-4147-A177-3AD203B41FA5}">
                      <a16:colId xmlns:a16="http://schemas.microsoft.com/office/drawing/2014/main" val="2021776323"/>
                    </a:ext>
                  </a:extLst>
                </a:gridCol>
                <a:gridCol w="6303602">
                  <a:extLst>
                    <a:ext uri="{9D8B030D-6E8A-4147-A177-3AD203B41FA5}">
                      <a16:colId xmlns:a16="http://schemas.microsoft.com/office/drawing/2014/main" val="3375230385"/>
                    </a:ext>
                  </a:extLst>
                </a:gridCol>
              </a:tblGrid>
              <a:tr h="259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Poziomy wsparcia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Polityka klastrowa na poziomie krajowym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630479"/>
                  </a:ext>
                </a:extLst>
              </a:tr>
              <a:tr h="53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Najważniejsze instytucje odpowiedzialne za wdrażanie polityki klastrowej</a:t>
                      </a:r>
                      <a:endParaRPr lang="pl-PL" sz="1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Ministerstwo</a:t>
                      </a:r>
                      <a:r>
                        <a:rPr lang="en-GB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Biznesu</a:t>
                      </a:r>
                      <a:r>
                        <a:rPr lang="en-GB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</a:t>
                      </a:r>
                      <a:r>
                        <a:rPr lang="en-GB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Handlu</a:t>
                      </a:r>
                      <a:r>
                        <a:rPr lang="en-GB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</a:t>
                      </a:r>
                      <a:r>
                        <a:rPr lang="en-GB" sz="14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Departament</a:t>
                      </a:r>
                      <a:r>
                        <a:rPr lang="en-GB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for Business and Trade)</a:t>
                      </a:r>
                      <a:endParaRPr lang="pl-PL" sz="1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755147"/>
                  </a:ext>
                </a:extLst>
              </a:tr>
              <a:tr h="810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Ciągłość polityki klastrowej</a:t>
                      </a:r>
                      <a:endParaRPr lang="pl-PL" sz="1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Polityka klastrowa w Wielkiej Brytanii ma swoje korzenie w obserwacjach Alfreda Marshalla, który na przełomie XIX i XX wieku analizował koncentrację przestrzenna przedsiębiorstw w konkretnych regionach.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892511"/>
                  </a:ext>
                </a:extLst>
              </a:tr>
              <a:tr h="259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polityki klastrowej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Polityka ciągła, bez podziału na fazy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193171"/>
                  </a:ext>
                </a:extLst>
              </a:tr>
              <a:tr h="259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Certyfikacja klastrów 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b.d.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478945"/>
                  </a:ext>
                </a:extLst>
              </a:tr>
              <a:tr h="53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Finansowanie działalności operacyjnej klastrów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Działalność operacyjna finansowana na poziomie krajowym.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423594"/>
                  </a:ext>
                </a:extLst>
              </a:tr>
              <a:tr h="810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Wsparcie internacjonalizacji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Wsparcie internacjonalizacji na poziomie krajowym jest realizowane w ramach programu Knowledge Transfer Networks – Innovate UK oraz Catapult Network.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589488"/>
                  </a:ext>
                </a:extLst>
              </a:tr>
              <a:tr h="259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Integracja z polityką krajową i regionalną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b.d.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473416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87A7BF25-97AC-B56B-E9F3-B9C2C7E13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84" y="613127"/>
            <a:ext cx="951838" cy="603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238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222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Najważniejsze ustalenia </a:t>
            </a:r>
            <a:b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podsumowanie (1/5):</a:t>
            </a:r>
          </a:p>
          <a:p>
            <a:pPr algn="just"/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669064" y="1405369"/>
            <a:ext cx="755255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F3DD49D-E259-479A-9D43-D53D69112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998043"/>
              </p:ext>
            </p:extLst>
          </p:nvPr>
        </p:nvGraphicFramePr>
        <p:xfrm>
          <a:off x="1828800" y="2303081"/>
          <a:ext cx="7047810" cy="2970883"/>
        </p:xfrm>
        <a:graphic>
          <a:graphicData uri="http://schemas.openxmlformats.org/drawingml/2006/table">
            <a:tbl>
              <a:tblPr firstRow="1" firstCol="1" bandRow="1"/>
              <a:tblGrid>
                <a:gridCol w="1192285">
                  <a:extLst>
                    <a:ext uri="{9D8B030D-6E8A-4147-A177-3AD203B41FA5}">
                      <a16:colId xmlns:a16="http://schemas.microsoft.com/office/drawing/2014/main" val="822289954"/>
                    </a:ext>
                  </a:extLst>
                </a:gridCol>
                <a:gridCol w="897025">
                  <a:extLst>
                    <a:ext uri="{9D8B030D-6E8A-4147-A177-3AD203B41FA5}">
                      <a16:colId xmlns:a16="http://schemas.microsoft.com/office/drawing/2014/main" val="2356128956"/>
                    </a:ext>
                  </a:extLst>
                </a:gridCol>
                <a:gridCol w="752208">
                  <a:extLst>
                    <a:ext uri="{9D8B030D-6E8A-4147-A177-3AD203B41FA5}">
                      <a16:colId xmlns:a16="http://schemas.microsoft.com/office/drawing/2014/main" val="1900180142"/>
                    </a:ext>
                  </a:extLst>
                </a:gridCol>
                <a:gridCol w="897025">
                  <a:extLst>
                    <a:ext uri="{9D8B030D-6E8A-4147-A177-3AD203B41FA5}">
                      <a16:colId xmlns:a16="http://schemas.microsoft.com/office/drawing/2014/main" val="3004631088"/>
                    </a:ext>
                  </a:extLst>
                </a:gridCol>
                <a:gridCol w="897025">
                  <a:extLst>
                    <a:ext uri="{9D8B030D-6E8A-4147-A177-3AD203B41FA5}">
                      <a16:colId xmlns:a16="http://schemas.microsoft.com/office/drawing/2014/main" val="3385571656"/>
                    </a:ext>
                  </a:extLst>
                </a:gridCol>
                <a:gridCol w="697374">
                  <a:extLst>
                    <a:ext uri="{9D8B030D-6E8A-4147-A177-3AD203B41FA5}">
                      <a16:colId xmlns:a16="http://schemas.microsoft.com/office/drawing/2014/main" val="3241013025"/>
                    </a:ext>
                  </a:extLst>
                </a:gridCol>
                <a:gridCol w="801418">
                  <a:extLst>
                    <a:ext uri="{9D8B030D-6E8A-4147-A177-3AD203B41FA5}">
                      <a16:colId xmlns:a16="http://schemas.microsoft.com/office/drawing/2014/main" val="3004506854"/>
                    </a:ext>
                  </a:extLst>
                </a:gridCol>
                <a:gridCol w="801418">
                  <a:extLst>
                    <a:ext uri="{9D8B030D-6E8A-4147-A177-3AD203B41FA5}">
                      <a16:colId xmlns:a16="http://schemas.microsoft.com/office/drawing/2014/main" val="3680158530"/>
                    </a:ext>
                  </a:extLst>
                </a:gridCol>
                <a:gridCol w="112032">
                  <a:extLst>
                    <a:ext uri="{9D8B030D-6E8A-4147-A177-3AD203B41FA5}">
                      <a16:colId xmlns:a16="http://schemas.microsoft.com/office/drawing/2014/main" val="882148533"/>
                    </a:ext>
                  </a:extLst>
                </a:gridCol>
              </a:tblGrid>
              <a:tr h="26121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Poziom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154597"/>
                  </a:ext>
                </a:extLst>
              </a:tr>
              <a:tr h="53868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Belgia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Francja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Hiszpania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Niemcy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Austria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Wielka Brytania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" panose="02110004020202020204"/>
                          <a:ea typeface="Aptos" panose="02110004020202020204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025779"/>
                  </a:ext>
                </a:extLst>
              </a:tr>
              <a:tr h="26121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Poziomy wsparcia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krajowy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" panose="02110004020202020204"/>
                          <a:ea typeface="Aptos" panose="02110004020202020204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579714"/>
                  </a:ext>
                </a:extLst>
              </a:tr>
              <a:tr h="27746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Google Sans Text"/>
                          <a:cs typeface="Google Sans Text"/>
                        </a:rPr>
                        <a:t>regionalny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Google Sans Text"/>
                          <a:cs typeface="Google Sans Text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Google Sans Text"/>
                          <a:cs typeface="Google Sans Text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Google Sans Text"/>
                          <a:cs typeface="Google Sans Text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Google Sans Text"/>
                          <a:cs typeface="Google Sans Text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Google Sans Text"/>
                          <a:cs typeface="Google Sans Text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Google Sans Text"/>
                          <a:cs typeface="Google Sans Text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" panose="02110004020202020204"/>
                          <a:ea typeface="Aptos" panose="02110004020202020204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951876"/>
                  </a:ext>
                </a:extLst>
              </a:tr>
              <a:tr h="26121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Certyfikacja klastrów 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krajowy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" panose="02110004020202020204"/>
                          <a:ea typeface="Aptos" panose="02110004020202020204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628979"/>
                  </a:ext>
                </a:extLst>
              </a:tr>
              <a:tr h="27746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regionalny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" panose="02110004020202020204"/>
                          <a:ea typeface="Aptos" panose="02110004020202020204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499562"/>
                  </a:ext>
                </a:extLst>
              </a:tr>
              <a:tr h="52863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Finansowanie działalności operacyjnej klastrów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krajowy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" panose="02110004020202020204"/>
                          <a:ea typeface="Aptos" panose="02110004020202020204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900747"/>
                  </a:ext>
                </a:extLst>
              </a:tr>
              <a:tr h="5649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regionalny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Aptos" panose="02110004020202020204"/>
                          <a:ea typeface="Aptos" panose="02110004020202020204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450586"/>
                  </a:ext>
                </a:extLst>
              </a:tr>
            </a:tbl>
          </a:graphicData>
        </a:graphic>
      </p:graphicFrame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DA110DAA-ABF1-42BA-A613-2258740D77ED}"/>
              </a:ext>
            </a:extLst>
          </p:cNvPr>
          <p:cNvSpPr/>
          <p:nvPr/>
        </p:nvSpPr>
        <p:spPr>
          <a:xfrm>
            <a:off x="797831" y="4504765"/>
            <a:ext cx="788894" cy="313765"/>
          </a:xfrm>
          <a:prstGeom prst="rightArrow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20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28647" y="5904571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222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Najważniejsze ustalenia </a:t>
            </a:r>
            <a:b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podsumowanie (2/5):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669064" y="1405369"/>
            <a:ext cx="755255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222A775-E560-4FF1-A2FC-B3BAF9B4F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707206"/>
              </p:ext>
            </p:extLst>
          </p:nvPr>
        </p:nvGraphicFramePr>
        <p:xfrm>
          <a:off x="1539501" y="1511982"/>
          <a:ext cx="9725530" cy="4674924"/>
        </p:xfrm>
        <a:graphic>
          <a:graphicData uri="http://schemas.openxmlformats.org/drawingml/2006/table">
            <a:tbl>
              <a:tblPr firstRow="1" firstCol="1" bandRow="1"/>
              <a:tblGrid>
                <a:gridCol w="1592379">
                  <a:extLst>
                    <a:ext uri="{9D8B030D-6E8A-4147-A177-3AD203B41FA5}">
                      <a16:colId xmlns:a16="http://schemas.microsoft.com/office/drawing/2014/main" val="2302467135"/>
                    </a:ext>
                  </a:extLst>
                </a:gridCol>
                <a:gridCol w="1198038">
                  <a:extLst>
                    <a:ext uri="{9D8B030D-6E8A-4147-A177-3AD203B41FA5}">
                      <a16:colId xmlns:a16="http://schemas.microsoft.com/office/drawing/2014/main" val="1092077114"/>
                    </a:ext>
                  </a:extLst>
                </a:gridCol>
                <a:gridCol w="1004626">
                  <a:extLst>
                    <a:ext uri="{9D8B030D-6E8A-4147-A177-3AD203B41FA5}">
                      <a16:colId xmlns:a16="http://schemas.microsoft.com/office/drawing/2014/main" val="2783022050"/>
                    </a:ext>
                  </a:extLst>
                </a:gridCol>
                <a:gridCol w="1198038">
                  <a:extLst>
                    <a:ext uri="{9D8B030D-6E8A-4147-A177-3AD203B41FA5}">
                      <a16:colId xmlns:a16="http://schemas.microsoft.com/office/drawing/2014/main" val="3094688695"/>
                    </a:ext>
                  </a:extLst>
                </a:gridCol>
                <a:gridCol w="1198038">
                  <a:extLst>
                    <a:ext uri="{9D8B030D-6E8A-4147-A177-3AD203B41FA5}">
                      <a16:colId xmlns:a16="http://schemas.microsoft.com/office/drawing/2014/main" val="638482906"/>
                    </a:ext>
                  </a:extLst>
                </a:gridCol>
                <a:gridCol w="931392">
                  <a:extLst>
                    <a:ext uri="{9D8B030D-6E8A-4147-A177-3AD203B41FA5}">
                      <a16:colId xmlns:a16="http://schemas.microsoft.com/office/drawing/2014/main" val="3771590748"/>
                    </a:ext>
                  </a:extLst>
                </a:gridCol>
                <a:gridCol w="1070349">
                  <a:extLst>
                    <a:ext uri="{9D8B030D-6E8A-4147-A177-3AD203B41FA5}">
                      <a16:colId xmlns:a16="http://schemas.microsoft.com/office/drawing/2014/main" val="350619229"/>
                    </a:ext>
                  </a:extLst>
                </a:gridCol>
                <a:gridCol w="1381857">
                  <a:extLst>
                    <a:ext uri="{9D8B030D-6E8A-4147-A177-3AD203B41FA5}">
                      <a16:colId xmlns:a16="http://schemas.microsoft.com/office/drawing/2014/main" val="3256310785"/>
                    </a:ext>
                  </a:extLst>
                </a:gridCol>
                <a:gridCol w="150813">
                  <a:extLst>
                    <a:ext uri="{9D8B030D-6E8A-4147-A177-3AD203B41FA5}">
                      <a16:colId xmlns:a16="http://schemas.microsoft.com/office/drawing/2014/main" val="3158721020"/>
                    </a:ext>
                  </a:extLst>
                </a:gridCol>
              </a:tblGrid>
              <a:tr h="1893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Poziom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322842"/>
                  </a:ext>
                </a:extLst>
              </a:tr>
              <a:tr h="45669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Belgia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Francja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Hiszpania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Niemcy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Austria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Wielka Brytania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" panose="02110004020202020204"/>
                          <a:ea typeface="Aptos" panose="02110004020202020204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029940"/>
                  </a:ext>
                </a:extLst>
              </a:tr>
              <a:tr h="189329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Obszary wsparcia</a:t>
                      </a:r>
                      <a:endParaRPr lang="pl-PL" sz="12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43168"/>
                  </a:ext>
                </a:extLst>
              </a:tr>
              <a:tr h="3756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Profesjonalizacja zarządzania</a:t>
                      </a:r>
                      <a:endParaRPr lang="pl-PL" sz="12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" panose="02110004020202020204"/>
                          <a:ea typeface="Aptos" panose="02110004020202020204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564371"/>
                  </a:ext>
                </a:extLst>
              </a:tr>
              <a:tr h="30623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Rozwój zasobów ludzkich</a:t>
                      </a:r>
                      <a:endParaRPr lang="pl-PL" sz="12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" panose="02110004020202020204"/>
                          <a:ea typeface="Aptos" panose="02110004020202020204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64566"/>
                  </a:ext>
                </a:extLst>
              </a:tr>
              <a:tr h="33242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Rozwój B+R</a:t>
                      </a:r>
                      <a:endParaRPr lang="pl-PL" sz="12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" panose="02110004020202020204"/>
                          <a:ea typeface="Aptos" panose="02110004020202020204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360154"/>
                  </a:ext>
                </a:extLst>
              </a:tr>
              <a:tr h="30618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Internacjonalizacja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" panose="02110004020202020204"/>
                          <a:ea typeface="Aptos" panose="02110004020202020204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891259"/>
                  </a:ext>
                </a:extLst>
              </a:tr>
              <a:tr h="37616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Transformacja cyfrowa</a:t>
                      </a:r>
                      <a:endParaRPr lang="pl-PL" sz="12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" panose="02110004020202020204"/>
                          <a:ea typeface="Aptos" panose="02110004020202020204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137066"/>
                  </a:ext>
                </a:extLst>
              </a:tr>
              <a:tr h="34992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Transformacja zielona</a:t>
                      </a:r>
                      <a:endParaRPr lang="pl-PL" sz="12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" panose="02110004020202020204"/>
                          <a:ea typeface="Aptos" panose="02110004020202020204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849715"/>
                  </a:ext>
                </a:extLst>
              </a:tr>
              <a:tr h="37569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Rozwój RIS za pośrednictwem klastrów</a:t>
                      </a:r>
                      <a:endParaRPr lang="pl-PL" sz="12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" panose="02110004020202020204"/>
                          <a:ea typeface="Aptos" panose="02110004020202020204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942104"/>
                  </a:ext>
                </a:extLst>
              </a:tr>
              <a:tr h="6334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Klastry jako narzędzie realizacji regionalnych polityk/strategii gospodarczych (w tym RIS)</a:t>
                      </a:r>
                      <a:endParaRPr lang="pl-PL" sz="12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" panose="02110004020202020204"/>
                          <a:ea typeface="Aptos" panose="02110004020202020204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05454"/>
                  </a:ext>
                </a:extLst>
              </a:tr>
              <a:tr h="76271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Klastry jako narzędzie realizacji krajowych polityk/strategii gospodarczych</a:t>
                      </a:r>
                      <a:endParaRPr lang="pl-PL" sz="12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 dirty="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effectLst/>
                          <a:latin typeface="Aptos Narrow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kern="100">
                        <a:effectLst/>
                        <a:latin typeface="Aptos" panose="02110004020202020204"/>
                        <a:ea typeface="Aptos" panose="02110004020202020204"/>
                        <a:cs typeface="Times New Roman" panose="02020603050405020304" pitchFamily="18" charset="0"/>
                      </a:endParaRPr>
                    </a:p>
                  </a:txBody>
                  <a:tcPr marL="66625" marR="6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effectLst/>
                          <a:latin typeface="Aptos" panose="02110004020202020204"/>
                          <a:ea typeface="Aptos" panose="02110004020202020204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90682"/>
                  </a:ext>
                </a:extLst>
              </a:tr>
            </a:tbl>
          </a:graphicData>
        </a:graphic>
      </p:graphicFrame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3EA2D588-B1A8-4FC7-8007-0EF25B93B50B}"/>
              </a:ext>
            </a:extLst>
          </p:cNvPr>
          <p:cNvSpPr/>
          <p:nvPr/>
        </p:nvSpPr>
        <p:spPr>
          <a:xfrm>
            <a:off x="616679" y="3429000"/>
            <a:ext cx="788894" cy="313765"/>
          </a:xfrm>
          <a:prstGeom prst="rightArrow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988E9A6D-DB3C-4D75-A90A-1CA76026E2B6}"/>
              </a:ext>
            </a:extLst>
          </p:cNvPr>
          <p:cNvSpPr/>
          <p:nvPr/>
        </p:nvSpPr>
        <p:spPr>
          <a:xfrm>
            <a:off x="616679" y="4966656"/>
            <a:ext cx="788894" cy="313765"/>
          </a:xfrm>
          <a:prstGeom prst="rightArrow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D8F3527B-6288-4426-A923-175531B8E4B3}"/>
              </a:ext>
            </a:extLst>
          </p:cNvPr>
          <p:cNvSpPr/>
          <p:nvPr/>
        </p:nvSpPr>
        <p:spPr>
          <a:xfrm>
            <a:off x="616679" y="5592440"/>
            <a:ext cx="788894" cy="313765"/>
          </a:xfrm>
          <a:prstGeom prst="rightArrow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4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28647" y="5904571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222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Najważniejsze ustalenia </a:t>
            </a:r>
            <a:b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podsumowanie (3/5):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AA569F0-FE0C-4E49-BD15-56CE7F9D83A2}"/>
              </a:ext>
            </a:extLst>
          </p:cNvPr>
          <p:cNvSpPr txBox="1"/>
          <p:nvPr/>
        </p:nvSpPr>
        <p:spPr>
          <a:xfrm>
            <a:off x="618564" y="2856123"/>
            <a:ext cx="99149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8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8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W poszczególnych krajach wypracowano trwałe mechanizmy wsparcia klastrów, które były wielokrotnie ewaluowane i udoskonalane (np. rozwiązania we Francji czy programy wsparcia klastrów w Górnej Austrii).</a:t>
            </a:r>
          </a:p>
          <a:p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pl-PL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Szczególnie istotne jest wypracowanie mechanizmów komplementarności polityki klastrowej na poziomie krajowym i regionalnym – bez wzajemnego wykluczania się, a wręcz z osiąganiem efektów synergii. Przykładem może być działalność Krajowego Komitetu Sterującego we Francji, który koordynuje realizację polityki klastrowej na obu poziomach.</a:t>
            </a:r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CE7CCA1-8E7E-5A0E-E325-A987A5037D63}"/>
              </a:ext>
            </a:extLst>
          </p:cNvPr>
          <p:cNvSpPr txBox="1"/>
          <p:nvPr/>
        </p:nvSpPr>
        <p:spPr>
          <a:xfrm>
            <a:off x="1844491" y="1998281"/>
            <a:ext cx="99149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Klastry w analizowanych krajach (poza Wielką Brytanią), są od dziesięcioleci w różnej skali wspierane czy to na szczeblu krajowym, czy to regionalnym. </a:t>
            </a:r>
          </a:p>
          <a:p>
            <a:r>
              <a:rPr lang="pl-PL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Tym samym obiektywnie są w relatywnie lepszej pozycji konkurencyjnej, niż klastry w Polsce.</a:t>
            </a: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1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28647" y="5904571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222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Najważniejsze ustalenia </a:t>
            </a:r>
            <a:b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podsumowanie (4/5):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E6C402A-5488-418C-A88F-6882F2DDD148}"/>
              </a:ext>
            </a:extLst>
          </p:cNvPr>
          <p:cNvSpPr txBox="1"/>
          <p:nvPr/>
        </p:nvSpPr>
        <p:spPr>
          <a:xfrm>
            <a:off x="1024574" y="1764738"/>
            <a:ext cx="10142849" cy="1973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lastry w poszczególnych krajach są nie tylko przedmiotem wsparcia, lecz także instrumentem realizacji polityki rozwoju – zarówno na poziomie krajowym, jak i regionalnym. Ta perspektywa jest szczególnie widoczna w Austrii, Niemczech, Francji oraz Wielkiej Brytanii. Oznacza to, że na porządku dziennym funkcjonują równolegle dwa typ polityki: polityka rozwoju klastrów oraz polityka rozwoju oparta na klastrach – zgodnie z podejściem przyjętym również w Polsce od 2020 roku.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B5A925C-FF80-4C55-8C67-89D1398E3C3F}"/>
              </a:ext>
            </a:extLst>
          </p:cNvPr>
          <p:cNvSpPr txBox="1"/>
          <p:nvPr/>
        </p:nvSpPr>
        <p:spPr>
          <a:xfrm>
            <a:off x="1024574" y="4010860"/>
            <a:ext cx="10142849" cy="1654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Realizacja polityk klastrowych zakłada zarówno wsparcie koordynatorów klastrów w zakresie działalności operacyjnej (Belgia, Hiszpania), jak i w zakresie profesjonalizacji zarządzania (Austria, Francja, Niemcy). Okres wsparcia klastrów w wymienionych obszarach jest zróżnicowany, lecz zazwyczaj mieści się w przedziale 3–10 lat, zależnie od ich dojrzałości operacyjnej i strategicznej klastrów. </a:t>
            </a:r>
          </a:p>
        </p:txBody>
      </p:sp>
    </p:spTree>
    <p:extLst>
      <p:ext uri="{BB962C8B-B14F-4D97-AF65-F5344CB8AC3E}">
        <p14:creationId xmlns:p14="http://schemas.microsoft.com/office/powerpoint/2010/main" val="3912519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28647" y="5904571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222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Najważniejsze ustalenia </a:t>
            </a:r>
            <a:b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podsumowanie (5/5):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E6C402A-5488-418C-A88F-6882F2DDD148}"/>
              </a:ext>
            </a:extLst>
          </p:cNvPr>
          <p:cNvSpPr txBox="1"/>
          <p:nvPr/>
        </p:nvSpPr>
        <p:spPr>
          <a:xfrm>
            <a:off x="1024575" y="2569355"/>
            <a:ext cx="10142849" cy="1973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Klastry są wspierane w bardzo szerokim zakresie działań, obejmujących różnorodne obszary tematyczne. Otrzymują wsparcie, m.in. w podnoszeniu poziomu innowacyjności (np. we Francji), zwiększaniu konkurencyjności oraz internacjonalizacji (np. w Niemczech i Austrii). Ponadto klastry pełnią rolę pośredników i/lub liderów w zakresie transformacji cyfrowej i zielonej (m.in. w Hiszpanii, Austrii i Francji), otrzymując wsparcie nie tylko w ramach polityki klastrowej, lecz także realizując tego typu zadania w ramach szerszych polityk publicznych.</a:t>
            </a:r>
          </a:p>
        </p:txBody>
      </p:sp>
    </p:spTree>
    <p:extLst>
      <p:ext uri="{BB962C8B-B14F-4D97-AF65-F5344CB8AC3E}">
        <p14:creationId xmlns:p14="http://schemas.microsoft.com/office/powerpoint/2010/main" val="2128840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1ABABD9-587F-99D5-F5F9-7D23CB1303AB}"/>
              </a:ext>
            </a:extLst>
          </p:cNvPr>
          <p:cNvSpPr txBox="1"/>
          <p:nvPr/>
        </p:nvSpPr>
        <p:spPr>
          <a:xfrm>
            <a:off x="7245779" y="1427069"/>
            <a:ext cx="5892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</a:t>
            </a:r>
            <a:r>
              <a:rPr lang="pl-PL" sz="18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KONGRES KLASTRÓW POLSKICH</a:t>
            </a:r>
          </a:p>
          <a:p>
            <a:pPr algn="ctr"/>
            <a:r>
              <a:rPr lang="pl-PL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Białystok</a:t>
            </a:r>
            <a:r>
              <a:rPr lang="pl-PL" sz="18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  <a:r>
              <a:rPr lang="pl-PL" sz="18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7 listopada 202</a:t>
            </a:r>
            <a:r>
              <a:rPr lang="pl-PL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pl-PL" sz="18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r.</a:t>
            </a:r>
          </a:p>
          <a:p>
            <a:pPr algn="ctr"/>
            <a:endParaRPr lang="pl-PL" sz="1800" b="1" dirty="0">
              <a:solidFill>
                <a:srgbClr val="CC99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D236C5D7-F79C-4FBD-987C-0623B9C63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92336"/>
            <a:ext cx="4185367" cy="1280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246909" y="1749120"/>
            <a:ext cx="535165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200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 algn="just">
              <a:buAutoNum type="arabicParenR"/>
            </a:pPr>
            <a:endParaRPr lang="pl-PL" sz="360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pl-PL" sz="36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Rekomendacje dla Polski</a:t>
            </a:r>
          </a:p>
          <a:p>
            <a:pPr marL="342900" indent="-342900" algn="just">
              <a:buAutoNum type="arabicParenR"/>
            </a:pPr>
            <a:endParaRPr lang="pl-PL" sz="36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200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2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trzałka: w dół 1">
            <a:extLst>
              <a:ext uri="{FF2B5EF4-FFF2-40B4-BE49-F238E27FC236}">
                <a16:creationId xmlns:a16="http://schemas.microsoft.com/office/drawing/2014/main" id="{B0685D03-BDF8-4CB8-9FC1-15BC0C774569}"/>
              </a:ext>
            </a:extLst>
          </p:cNvPr>
          <p:cNvSpPr/>
          <p:nvPr/>
        </p:nvSpPr>
        <p:spPr>
          <a:xfrm>
            <a:off x="9957810" y="2165752"/>
            <a:ext cx="468806" cy="935149"/>
          </a:xfrm>
          <a:prstGeom prst="downArrow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975BEA1-C26C-4D15-AAE5-0848D054B403}"/>
              </a:ext>
            </a:extLst>
          </p:cNvPr>
          <p:cNvSpPr txBox="1"/>
          <p:nvPr/>
        </p:nvSpPr>
        <p:spPr>
          <a:xfrm>
            <a:off x="6805810" y="3281567"/>
            <a:ext cx="6571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</a:t>
            </a:r>
            <a:r>
              <a:rPr lang="pl-PL" sz="18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KONGRES KLASTRÓW POLSKICH</a:t>
            </a:r>
          </a:p>
          <a:p>
            <a:pPr algn="ctr"/>
            <a:r>
              <a:rPr lang="pl-PL" sz="18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……   , listopad 203</a:t>
            </a:r>
            <a:r>
              <a:rPr lang="pl-PL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pl-PL" sz="18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D3DA950-4878-47E4-9A30-041FCFE580A5}"/>
              </a:ext>
            </a:extLst>
          </p:cNvPr>
          <p:cNvSpPr txBox="1"/>
          <p:nvPr/>
        </p:nvSpPr>
        <p:spPr>
          <a:xfrm>
            <a:off x="1183918" y="4561987"/>
            <a:ext cx="8456655" cy="266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Cz</a:t>
            </a:r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yli </a:t>
            </a:r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00FF00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jak</a:t>
            </a:r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wzmacniać konkurencyjność </a:t>
            </a:r>
            <a:br>
              <a:rPr lang="pl-PL" sz="2400" b="1" dirty="0">
                <a:solidFill>
                  <a:schemeClr val="bg2">
                    <a:lumMod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b="1" dirty="0">
                <a:solidFill>
                  <a:srgbClr val="CC99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POLSKICH PRZEDSIĘBIORSTW </a:t>
            </a:r>
            <a:br>
              <a:rPr lang="pl-PL" sz="2400" b="1" dirty="0">
                <a:solidFill>
                  <a:srgbClr val="CC99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b="1" dirty="0">
                <a:solidFill>
                  <a:srgbClr val="CC99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POLSKIEJ GOSPODARKI</a:t>
            </a:r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?!! </a:t>
            </a:r>
            <a:endParaRPr lang="pl-PL" sz="2400" b="1" dirty="0">
              <a:solidFill>
                <a:srgbClr val="CC99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pl-PL" sz="2400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ctr"/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ctr">
              <a:lnSpc>
                <a:spcPct val="90000"/>
              </a:lnSpc>
            </a:pPr>
            <a:endParaRPr lang="pl-PL" sz="140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ctr">
              <a:lnSpc>
                <a:spcPct val="90000"/>
              </a:lnSpc>
            </a:pPr>
            <a:endParaRPr lang="pl-PL" sz="14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ctr"/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2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Rekomendacje dla Polski (2/7):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131216" y="1735868"/>
            <a:ext cx="9851011" cy="5306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2000" b="1" kern="100" dirty="0">
                <a:solidFill>
                  <a:srgbClr val="CC99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Rekomenduje się utrzymywanie w Polsce założeń modelu polityki klastrowej opartej na dualizmie podejścia: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l-PL" sz="18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polityce klastrowej </a:t>
            </a:r>
            <a:r>
              <a:rPr lang="pl-PL" sz="18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wspierającej rozwój klastrów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(w tym koordynatora, m.in. jego działalności operacyjnej, podnoszeniu jakości zarzadzania, podnoszeniu kwalifikacji kadr obsługujących członków klastra) i przedsiębiorstw zrzeszonych w klastrach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oraz </a:t>
            </a:r>
            <a:r>
              <a:rPr lang="pl-PL" sz="18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polityce rozwoju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8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(społeczno-gospodarczego)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8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oparciu o klastry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(klastry jako narzędzie rozwoju, w tym dynamizacja rozwoju RIS w regionach).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Jednocześnie rekomenduje się pełne wdrożenie ww. założeń w praktyce w zgodzie z przyjętymi założeniami polityki klastrowej po roku 2020 w Polsce </a:t>
            </a:r>
            <a:r>
              <a:rPr lang="pl-PL" sz="1800" b="1" u="sng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drodze konsensusu zarówno przez stronę rządową i środowisko klastrowe.</a:t>
            </a: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7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CF0A2C-68E4-C53B-3B4A-5154719EA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F51D6B76-0DC0-4AD6-645C-992AEB189797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AF3B56E-58AF-E29B-1830-4DCF05B7DD5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87A919F-55AC-3F9F-6763-736B92F79B21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5D9855E5-C773-6789-F779-465B2E8FF9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FBBCD0F-CACA-46DD-3F25-105C37AC72BD}"/>
              </a:ext>
            </a:extLst>
          </p:cNvPr>
          <p:cNvSpPr txBox="1"/>
          <p:nvPr/>
        </p:nvSpPr>
        <p:spPr>
          <a:xfrm>
            <a:off x="1669064" y="724857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CC99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Zakres wystąpienia w oparciu 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3EF7688-BE72-4507-9AF4-0124B6265683}"/>
              </a:ext>
            </a:extLst>
          </p:cNvPr>
          <p:cNvSpPr txBox="1"/>
          <p:nvPr/>
        </p:nvSpPr>
        <p:spPr>
          <a:xfrm>
            <a:off x="3139542" y="2010370"/>
            <a:ext cx="5912916" cy="1987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800" b="1" i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„Analiza modeli wsparcia klastrów w wybranych krajach (5 krajów Unii Europejskiej oraz 1 kraj spoza UE)  i możliwych do wprowadzenia zmian w zakresie wsparcia</a:t>
            </a:r>
            <a:r>
              <a:rPr lang="pl-PL" b="1" i="1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800" b="1" i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klastrów na poziomie krajowym i regionalnym w Polsce z uwzględnieniem wytycznych UE w zakresie polityki klastrowej”</a:t>
            </a:r>
            <a:endParaRPr lang="pl-PL" sz="11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102299-5567-4F00-BB8C-AFC2B069172C}"/>
              </a:ext>
            </a:extLst>
          </p:cNvPr>
          <p:cNvSpPr txBox="1"/>
          <p:nvPr/>
        </p:nvSpPr>
        <p:spPr>
          <a:xfrm>
            <a:off x="3369675" y="4110146"/>
            <a:ext cx="6202218" cy="958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pl-PL" sz="1600" b="1" i="1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</a:t>
            </a:r>
            <a:r>
              <a:rPr lang="pl-PL" sz="1600" b="1" i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 Marusz Citkowski</a:t>
            </a:r>
            <a:endParaRPr lang="pl-PL" sz="1200" b="1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r">
              <a:lnSpc>
                <a:spcPct val="115000"/>
              </a:lnSpc>
            </a:pPr>
            <a:r>
              <a:rPr lang="pl-PL" sz="1600" b="1" i="1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lang="pl-PL" sz="1600" b="1" i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 Aleksandra Anna Kopko</a:t>
            </a:r>
          </a:p>
          <a:p>
            <a:pPr algn="r">
              <a:lnSpc>
                <a:spcPct val="115000"/>
              </a:lnSpc>
            </a:pPr>
            <a:r>
              <a:rPr lang="pl-PL" sz="1600" b="1" i="1" kern="100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Wydział Zarządzania </a:t>
            </a:r>
            <a:r>
              <a:rPr lang="pl-PL" sz="1600" b="1" i="1" kern="100" dirty="0" err="1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UwB</a:t>
            </a:r>
            <a:endParaRPr lang="pl-PL" sz="1200" b="1" kern="100" dirty="0">
              <a:solidFill>
                <a:srgbClr val="CC99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57F6FD0-8B2B-4156-BAFA-19C1606992A7}"/>
              </a:ext>
            </a:extLst>
          </p:cNvPr>
          <p:cNvSpPr txBox="1"/>
          <p:nvPr/>
        </p:nvSpPr>
        <p:spPr>
          <a:xfrm>
            <a:off x="2651850" y="5252512"/>
            <a:ext cx="6202218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Białystok, czerwiec 2025</a:t>
            </a:r>
            <a:endParaRPr lang="pl-PL" sz="14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br>
              <a:rPr lang="pl-PL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77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Rekomendacje dla Polski (1/7):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197204" y="1931228"/>
            <a:ext cx="9747315" cy="336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2000" b="1" kern="100" dirty="0">
                <a:solidFill>
                  <a:srgbClr val="CC99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Rekomenduje się utrzymanie systemu wsparcia w oparciu o podział klastrów ze względu na poziom rozwoju i zdolność do realizacji polityk gospodarczych na poziomie krajowym i regionalnym, ale również na zdolności absorpcyjne danych klastrów, ich koordynatorów i możliwości uzyskania wartości dodanej z otrzymanego wsparcia. </a:t>
            </a: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pl-PL" kern="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Zachowanie takiego podziału zagwarantuje z jednej strony efektywność wydatkowania środków publicznych, z drugiej strony zagwarantuje presję rozwojową i konkurencję na „rynku” klastrów w Polsce.</a:t>
            </a: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33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Rekomendacje dla Polski (3/7):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225485" y="2276928"/>
            <a:ext cx="9728461" cy="252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2000" b="1" kern="100" dirty="0">
                <a:solidFill>
                  <a:srgbClr val="CC99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3a.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Rekomenduje się utrzymanie wsparcia polityki klastrowej na szczeblu krajowym i regionalnym </a:t>
            </a:r>
            <a:r>
              <a:rPr lang="pl-PL" sz="18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wprowadzeniem instytucji koordynującej projektowanie i wdrażanie założeń programów na poziomie krajowym i regionalnym 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(na wzór francuski), a w szczególności udrożnieniu możliwości finansowania KKK i klastrów wzrostowych z obu źródeł w oparciu o kryteria efektywnościowe, w tym kryterium wpływu na gospodarkę i społeczeństwo, a nie w oparciu o linie demarkacyjną wyznaczoną podziałem administracyjnym kraju. </a:t>
            </a: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51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Rekomendacje dla Polski (3/7):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178351" y="1445402"/>
            <a:ext cx="9775595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2000" b="1" kern="100" dirty="0">
                <a:solidFill>
                  <a:srgbClr val="CC99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3b.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obliczu bieżących niedoskonałości systemu koordynacji obu szczebli polityki klastrowej powołanie Komitetu Sterującego na wzór francuski stanowi nie tylko rekomendację kluczową, ale jednocześnie pilną do wdrożenia.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Powołanie Komitetu Sterującego winno się wiązać z faktyczną realizacją procesu koordynacji wsparcia, który oznaczał by proces ustawicznego dedykowania konkursów na wsparcie klastrów KKK i wzrostowych w przyjętych dotychczas i wygenerowanych w konsultacjach z klastrami obszarów wsparcia.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b="1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pl-PL" sz="18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ym samym niniejsza rekomendacja zakłada udrożnienie procesu wzrostu innowacyjności i  konkurencyjności polskich przedsiębiorstw (MŚP i </a:t>
            </a:r>
            <a:r>
              <a:rPr lang="pl-PL" sz="1800" b="1" kern="1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mid-cups</a:t>
            </a:r>
            <a:r>
              <a:rPr lang="pl-PL" sz="18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na arenie międzynarodowej oraz ich transformacji (zielonej i cyfrowej) za pośrednictwem klastrów – a nie powołanie kolejnej instytucji.</a:t>
            </a: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25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Rekomendacje dla Polski (4/7):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216058" y="1778444"/>
            <a:ext cx="970960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2000" kern="100" dirty="0">
                <a:solidFill>
                  <a:srgbClr val="CC99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4. 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Rekomenduje się wprowadzenie mechanizmu weryfikacji spójności realizacji polityki klastrowej na szczeblu krajowym i regionalnym, w tym weryfikacja obecności polityki klastrowej na szczeblu regionalnym i faktycznej jej realizacji.</a:t>
            </a: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pl-PL" sz="18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2000" b="1" kern="100" dirty="0">
                <a:solidFill>
                  <a:srgbClr val="CC99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5.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Rekomenduje się zagwarantowanie stabilności warunków wsparcia i warunków funkcjonowania dla krajowych klastrów kluczowych oraz klastrów wzrostowych, m.in. poprzez wydłużenie okresu certyfikacji z 3 do m.in. 4 lat w przypadku KKK.</a:t>
            </a: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13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Rekomendacje dla Polski (5/7):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197204" y="2100077"/>
            <a:ext cx="9711179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2000" b="1" kern="100" dirty="0">
                <a:solidFill>
                  <a:srgbClr val="CC99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6.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oparciu o analizę hiszpańskiego modelu polityki klastrowej rekomenduje się poddanie pod rozwagę wdrożenia podobnego modelu finansowania zbliżonego do hiszpańskiego programu AEI, z wyraźnym podziałem na linie wsparcia dla kosztów operacyjnych koordynatorów oraz finansowania wspólnych projektów członków klastrów. W ramach wsparcia projektowego warto rozważyć dalsze różnicowanie strumieni finansowania w zależności od celu (np. B+R, innowacje, transformacja cyfrowa, zielona transformacja). 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74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Rekomendacje dla Polski (6/7):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170878" y="1932715"/>
            <a:ext cx="9764215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rgbClr val="CC99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7.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oparciu analizę programów wsparcia klastrów w Europie, rekomenduje się powrót do systemowego wsparcia internacjonalizacji polskich przedsiębiorstw, w tym dużych przedsiębiorstwa za pośrednictwem Krajowych Klastrów Kluczowych, przy jednoczesnym umożliwieniu wsparcia klastrów w zakresie internacjonalizacji również w ramach regionalnych polityk klastrowych, tym samym z możliwością wsparcia na poziomie regionalnym nie tylko KKK, ale również klastrów wzrostowych. </a:t>
            </a: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obu przypadkach wsparcie internacjonalizacji niepodważalnie wzmocni konkurencyjność polskich przedsiębiorstw na tle konkurencji z zagranicy, która jest wspierana w swoich macierzystych krajach </a:t>
            </a:r>
            <a:r>
              <a:rPr lang="pl-PL" sz="1800" kern="1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prgramimi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zakresie internacjonalizacji klastrów na poziomie krajowym i/lub regionalnym.</a:t>
            </a: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08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Rekomendacje dla Polski (7/7):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170878" y="2146488"/>
            <a:ext cx="9735934" cy="1853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rgbClr val="CC99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8.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Rekomenduje się skorelowanie polityki klastrowej na poziomie regionalnym z instrumentami wsparcia RIS, poprzez promowanie współpracy w ramach klastrów wpisujących się RIS (np. dodatkowe punkty w konkursach dla aktywnych członków klastra, dodatkowe punkty za projekty badawczo rozwojowe kreowane przez naukę i biznes w ramach RIS).</a:t>
            </a: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Rekomendacje dla Polski (7/7):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170878" y="1901301"/>
            <a:ext cx="9754788" cy="312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rgbClr val="CC99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9. 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Rekomenduje się wzmocnienie systemu wsparcia transformacji cyfrowej oraz transformacji zielonej z użyciem wsparcia organizacyjnego koordynatorów klastra oraz klastra jako narzędzia promocji i dystrybucji środków finansowych na projekty przedsiębiorstw związane z </a:t>
            </a:r>
            <a:r>
              <a:rPr lang="pl-PL" sz="1800" kern="1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twin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800" kern="1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transition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W tym celu rekomenduje się uruchomienie programów dedykowanych transformacji cyfrowej i transformacji zielonej dla KKK oraz dla klastrów wzrostowych jak naturalnych liderów branżowych, liderów w ramach regionalnych RIS </a:t>
            </a:r>
            <a:b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podmiotów, które efektywnie potrafią organizować akcje promujące, szkoleniowe, demonstracyjne i wdrożeniowe wśród członków swego klastra.</a:t>
            </a: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69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Rekomendacje dla Polski (7/7):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170878" y="1620835"/>
            <a:ext cx="9783068" cy="464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2000" b="1" kern="100" dirty="0">
                <a:solidFill>
                  <a:srgbClr val="CC99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10. 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Rekomenduje się wesparcie koordynatorów klastrów oraz przedsiębiorstw zrzeszonych w klastrach za pośrednictwem koordynatorów następujących obszarach: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w procesach doskonalenia procesów zarządzania klastrem,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w rozwoju kadr na rzecz obsługi członków klastra,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wsparcie na organizacje nowych usług klastra,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innowacyjność firm,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internacjonalizacji firm,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w procesie wdrożeń cyfrowej gospodarki,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w procesie wdrożeń zielonej gospodarki,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w procesie wdrożeń GOZ,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w procesie dostosowania do wymagań sektora obronnego.</a:t>
            </a: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492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Rekomendacje dla Polski (7/7):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170878" y="2243463"/>
            <a:ext cx="9811349" cy="165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rgbClr val="CC99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11. 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Zważywszy na zawansowany poziom organizacyjny KKK w Polsce i głębokie zakorzenienie w wiodących branżach dla klastra zasadnym jest wzmocnienie zaangażowania KKK w realizację polityki publicznej na szczeblu krajowym i regionalnym (m.in. w zakresie edukacji, transformacji cyfrowej i zielonej czy też promocji międzynarodowej przedsiębiorstw oraz ekspansji zagranicznej polskich podmiotów).</a:t>
            </a:r>
          </a:p>
        </p:txBody>
      </p:sp>
    </p:spTree>
    <p:extLst>
      <p:ext uri="{BB962C8B-B14F-4D97-AF65-F5344CB8AC3E}">
        <p14:creationId xmlns:p14="http://schemas.microsoft.com/office/powerpoint/2010/main" val="128436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35DBDF-8FD9-1D97-7749-F50A8E07B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0601548-F174-6E6C-D23C-0B27E830754E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ABD01FB-5EA1-3205-45D6-0E8ECEFAA761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8D00FA9-FEBB-896C-4FFF-6BF8174131D6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30934B75-6CC5-6AC2-33E5-D36C1B745E6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40D8F3A-34E7-79DD-9085-338C54099F67}"/>
              </a:ext>
            </a:extLst>
          </p:cNvPr>
          <p:cNvSpPr txBox="1"/>
          <p:nvPr/>
        </p:nvSpPr>
        <p:spPr>
          <a:xfrm>
            <a:off x="1669064" y="724857"/>
            <a:ext cx="7552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Przedmiot i zakres analizy</a:t>
            </a:r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72FE234-BCD2-6ABC-3D4D-45CB34ECD924}"/>
              </a:ext>
            </a:extLst>
          </p:cNvPr>
          <p:cNvSpPr txBox="1"/>
          <p:nvPr/>
        </p:nvSpPr>
        <p:spPr>
          <a:xfrm>
            <a:off x="1669064" y="1405369"/>
            <a:ext cx="75525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 Light"/>
              </a:rPr>
              <a:t>Cel: </a:t>
            </a:r>
          </a:p>
          <a:p>
            <a:pPr algn="just"/>
            <a:r>
              <a:rPr lang="pl-P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 Light"/>
              </a:rPr>
              <a:t>przegląd polityk klastrowych w wybranych krajach europejskich</a:t>
            </a:r>
          </a:p>
          <a:p>
            <a:pPr algn="just"/>
            <a:endParaRPr lang="pl-P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r>
              <a:rPr lang="pl-PL" sz="20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 Light"/>
              </a:rPr>
              <a:t>Kraje objęte analizą: </a:t>
            </a:r>
          </a:p>
          <a:p>
            <a:pPr algn="just"/>
            <a:r>
              <a:rPr lang="pl-P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 Light"/>
              </a:rPr>
              <a:t>Austria, Belgia, Francja, Hiszpania, Niemcy, Wielka Brytania</a:t>
            </a:r>
          </a:p>
          <a:p>
            <a:pPr algn="just"/>
            <a:endParaRPr lang="pl-P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r>
              <a:rPr lang="pl-PL" sz="20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 Light"/>
              </a:rPr>
              <a:t>Zakres analizy, m.in.:</a:t>
            </a:r>
          </a:p>
          <a:p>
            <a:pPr marL="285750" indent="-285750" algn="just">
              <a:buFontTx/>
              <a:buChar char="-"/>
            </a:pPr>
            <a:r>
              <a:rPr lang="pl-P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 Light"/>
              </a:rPr>
              <a:t>Poziomy wsparcia </a:t>
            </a:r>
          </a:p>
          <a:p>
            <a:pPr marL="285750" indent="-285750" algn="just">
              <a:buFontTx/>
              <a:buChar char="-"/>
            </a:pPr>
            <a:r>
              <a:rPr lang="pl-P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 Light"/>
              </a:rPr>
              <a:t>Instrumenty wsparcia</a:t>
            </a:r>
          </a:p>
          <a:p>
            <a:pPr marL="285750" indent="-285750" algn="just">
              <a:buFontTx/>
              <a:buChar char="-"/>
            </a:pPr>
            <a:r>
              <a:rPr lang="pl-P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 Light"/>
              </a:rPr>
              <a:t>Sposoby koordynacji</a:t>
            </a:r>
          </a:p>
          <a:p>
            <a:pPr marL="285750" indent="-285750" algn="just">
              <a:buFontTx/>
              <a:buChar char="-"/>
            </a:pPr>
            <a:r>
              <a:rPr lang="pl-P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Sposoby ewaluacji</a:t>
            </a:r>
          </a:p>
        </p:txBody>
      </p:sp>
    </p:spTree>
    <p:extLst>
      <p:ext uri="{BB962C8B-B14F-4D97-AF65-F5344CB8AC3E}">
        <p14:creationId xmlns:p14="http://schemas.microsoft.com/office/powerpoint/2010/main" val="3779992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Rekomendacje dla Polski (7/7):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170878" y="1856809"/>
            <a:ext cx="9792495" cy="324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rgbClr val="CC99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12.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Rekomenduje się przygotowanie systemu ewaluacji polityki klastrowej w Polsce na poziomie krajowym i regionalnym oraz przeprowadzenie ewaluacji dotychczasowej polityki klastrowej po 2020 roku, celem wdrożenia prawidłowych zmian wzmacniających efektywność i skuteczność dotychczasowych narzędzi wsparcia klastrów w Polsce i wykorzystania klastrów w Polsce na rzecz rozwoju społeczno-gospodarczego, a także wdrożenie nowych rozwiązań dotychczas niestosowanych w Polsce, a realizowanych w ramach polityk klastrowych w innych krajach. System ewaluacji powinien śledzić nie tylko nakłady i bezpośrednie wyniki, ale także długoterminowe efekty (</a:t>
            </a:r>
            <a:r>
              <a:rPr lang="pl-PL" sz="1800" kern="1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outcomes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800" kern="1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impacts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aby umożliwić podejmowanie decyzji politycznych i strategicznej interwencji publicznej w zakresie klastrów w oparciu o dowody i zapewnić </a:t>
            </a:r>
            <a:r>
              <a:rPr lang="pl-PL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weryfikację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wydatkowanych środków.</a:t>
            </a:r>
          </a:p>
        </p:txBody>
      </p:sp>
    </p:spTree>
    <p:extLst>
      <p:ext uri="{BB962C8B-B14F-4D97-AF65-F5344CB8AC3E}">
        <p14:creationId xmlns:p14="http://schemas.microsoft.com/office/powerpoint/2010/main" val="29848697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Rekomendacje dla Polski (7/7):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170878" y="1643249"/>
            <a:ext cx="9792495" cy="3873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rgbClr val="CC99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13.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Rekomenduje się wprowadzenie systemu szkoleń dla koordynatorów KKK oraz koordynatorów klastrów wzrostowych z zakresu rozwoju zarzadzania organizacją klastrów, w tym w zakresie kompetencji miękkich służących poprawie procesu zrzeszania się oraz zarzadzania relacjami międzyorganizacyjnymi wewnątrz klastra.</a:t>
            </a: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pl-PL" kern="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pl-PL" sz="18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rgbClr val="CC99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14. 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Należy wzmocnić zdolności instytucjonalne polskich podmiotów (ministerstw, agencji takich jak PARP czy NCBR) do systematycznego wspierania klastrów w aplikowaniu o środki unijne i efektywnym ich wykorzystaniu (np. z programów SMP/</a:t>
            </a:r>
            <a:r>
              <a:rPr lang="pl-PL" sz="1800" kern="1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Euroclusters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Horyzont Europa, Cyfrowa Europa, Funduszu Odbudowy). Wymaga to proaktywnej strategii i budowy odpowiedniej infrastruktury wsparcia.</a:t>
            </a:r>
          </a:p>
        </p:txBody>
      </p:sp>
    </p:spTree>
    <p:extLst>
      <p:ext uri="{BB962C8B-B14F-4D97-AF65-F5344CB8AC3E}">
        <p14:creationId xmlns:p14="http://schemas.microsoft.com/office/powerpoint/2010/main" val="37117300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Rekomendacje dla Polski (7/7):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170878" y="2062836"/>
            <a:ext cx="9688800" cy="1846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rgbClr val="CC99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15. </a:t>
            </a:r>
            <a:r>
              <a:rPr lang="pl-PL" sz="18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Rekomenduje się rozwój wsparcia dla międzynarodowej współpracy B+R. Należy upewnić się, że polskie agencje odpowiedzialne za wspieranie innowacji dysponują odpowiednimi zasobami i specjalistyczną wiedzą, aby skutecznie wspierać klastry i ich członków w uczestnictwie w programach Horyzont Europa, EUREKA oraz innych międzynarodowych inicjatywach B+R.</a:t>
            </a:r>
          </a:p>
        </p:txBody>
      </p:sp>
    </p:spTree>
    <p:extLst>
      <p:ext uri="{BB962C8B-B14F-4D97-AF65-F5344CB8AC3E}">
        <p14:creationId xmlns:p14="http://schemas.microsoft.com/office/powerpoint/2010/main" val="603407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F0A2C-68E4-C53B-3B4A-5154719EA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F51D6B76-0DC0-4AD6-645C-992AEB189797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AF3B56E-58AF-E29B-1830-4DCF05B7DD5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87A919F-55AC-3F9F-6763-736B92F79B21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5D9855E5-C773-6789-F779-465B2E8FF93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FBBCD0F-CACA-46DD-3F25-105C37AC72BD}"/>
              </a:ext>
            </a:extLst>
          </p:cNvPr>
          <p:cNvSpPr txBox="1"/>
          <p:nvPr/>
        </p:nvSpPr>
        <p:spPr>
          <a:xfrm>
            <a:off x="1669064" y="724857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Pytania i odpowiedzi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2910E6A-4A6F-4D1F-8A09-B8F22314826F}"/>
              </a:ext>
            </a:extLst>
          </p:cNvPr>
          <p:cNvSpPr txBox="1"/>
          <p:nvPr/>
        </p:nvSpPr>
        <p:spPr>
          <a:xfrm>
            <a:off x="1530518" y="2176253"/>
            <a:ext cx="755255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>
                <a:solidFill>
                  <a:srgbClr val="CC99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</a:t>
            </a: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680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21DA4B1C-480A-D545-E0E0-5B301DBE3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262" y="3287323"/>
            <a:ext cx="9027476" cy="3204974"/>
          </a:xfrm>
        </p:spPr>
        <p:txBody>
          <a:bodyPr>
            <a:normAutofit fontScale="90000"/>
          </a:bodyPr>
          <a:lstStyle/>
          <a:p>
            <a:b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1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Analiza modeli wsparcia klastrów w wybranych krajach w kontekście polskich potrzeb i uwarunkowań</a:t>
            </a:r>
            <a:br>
              <a:rPr lang="pl-PL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 Mariusz Citkowski</a:t>
            </a:r>
            <a:b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ekspert </a:t>
            </a:r>
            <a:b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Związek Pracodawców Klastry Polskie</a:t>
            </a:r>
            <a:b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sz="2400" dirty="0">
                <a:solidFill>
                  <a:srgbClr val="C491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sz="2400" dirty="0">
                <a:solidFill>
                  <a:srgbClr val="C491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2400" b="1" dirty="0">
              <a:solidFill>
                <a:srgbClr val="C491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5483078-2640-F200-C599-00DC9838510F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0C84CA4-9A44-442F-67A3-A4D9BA850CF6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1B1900C-5405-F5EA-1A93-5319EF9B21A7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www.klastrypolskie.pl</a:t>
            </a:r>
          </a:p>
        </p:txBody>
      </p:sp>
      <p:pic>
        <p:nvPicPr>
          <p:cNvPr id="4" name="Google Shape;644;p2">
            <a:extLst>
              <a:ext uri="{FF2B5EF4-FFF2-40B4-BE49-F238E27FC236}">
                <a16:creationId xmlns:a16="http://schemas.microsoft.com/office/drawing/2014/main" id="{0FAECAD1-7C63-5D15-CE6F-48FAD4765A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1408" y="782426"/>
            <a:ext cx="3449184" cy="2083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47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75550E-DED9-6F54-1AC3-83FAA96A3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B645B45F-38EA-50A7-2EB1-333E90AFC662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87C65DC-ACE1-5762-0C85-D62902287860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D3CA9AD-1144-90D1-500D-5F66C4EEA31D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88B3CE15-1492-ADE9-09F2-5931E54073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08959D9-06E1-9E13-106A-E81063C944BD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Najważniejsze ustalenia (</a:t>
            </a:r>
            <a:r>
              <a:rPr lang="pl-PL" sz="24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Austria</a:t>
            </a:r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1/3):</a:t>
            </a:r>
          </a:p>
          <a:p>
            <a:pPr algn="just"/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8605861-1D4C-CA79-5784-2667DC64260C}"/>
              </a:ext>
            </a:extLst>
          </p:cNvPr>
          <p:cNvSpPr txBox="1"/>
          <p:nvPr/>
        </p:nvSpPr>
        <p:spPr>
          <a:xfrm>
            <a:off x="1170878" y="1619408"/>
            <a:ext cx="9801922" cy="4406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 Light"/>
              </a:rPr>
              <a:t>Polityka klastrowa na poziomie krajowym i regionalnym z wiodącą rolą szczebla regionalnego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Open Sans Light"/>
              </a:rPr>
              <a:t>Cel na szczeblu krajowym: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wzmacnianie współpracy między firmami lub podmiotami przemysłu i RTDI,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4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zwiększanie konkurencyjności i zwiększanie skali MŚP,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400" b="1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wspieranie internacjonalizacji,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zwiększanie rozpoznawalności klastrów,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promowanie działań badawczo-rozwojowych, rozwoju technologii i wdrażania,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promowanie innowacji i wzmacnianie innowacji ekosystemów,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wspieranie doskonałości klastrów i profesjonalizacji zarządzania klastrami,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wspieranie konsolidacji istniejących organizacji klastrowych,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promowanie odporności i zrównoważonej gospodarki oraz innych inicjatyw opartych na solidarności,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promowanie zatrudnienia i podnoszenie umiejętności i kompetencji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wzmacnianie sieci organizacji klastrowych/między-klastrowych</a:t>
            </a:r>
            <a:r>
              <a:rPr lang="pl-PL" sz="140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110A658-8C83-4D2C-3AD9-A3E659230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6" y="619124"/>
            <a:ext cx="907487" cy="60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6621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Najważniejsze ustalenia (</a:t>
            </a:r>
            <a:r>
              <a:rPr lang="pl-PL" sz="24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Austria </a:t>
            </a:r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2/3):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062879" y="1641187"/>
            <a:ext cx="10023044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r>
              <a:rPr lang="pl-PL" sz="18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szczeblu regionalnym</a:t>
            </a:r>
            <a:r>
              <a:rPr lang="pl-PL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polityki klastrowe są wdrażane przez regionalne organy publiczne i regionalne organizacje zarządzające klastrami. Zgodnie z austriacką platformą klastrową, następujące 12 organizacji wdraża regionalne/prowincjonalne polityki klastrowe w 9 różnych regionach Austrii.</a:t>
            </a:r>
          </a:p>
          <a:p>
            <a:pPr algn="just"/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800" kern="10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pl-PL" sz="1800" kern="1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przypadku polityki klastrowej w Górnej Austrii - Departamentowi Klastrów</a:t>
            </a:r>
            <a:br>
              <a:rPr lang="pl-PL" sz="1800" kern="1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kern="1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 Współpracy Górnej Austrii przydzielana jest ryczałtowa kwota około </a:t>
            </a:r>
            <a:r>
              <a:rPr lang="pl-PL" sz="1800" b="1" kern="1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 mln EUR rocznie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na finansowanie kosztów operacyjnych organizacji klastrów. </a:t>
            </a:r>
          </a:p>
          <a:p>
            <a:pPr algn="just"/>
            <a:endParaRPr lang="pl-PL" kern="1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pl-PL" sz="1800" kern="1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 mln EUR rozdzielane są pomiędzy dziewięć organizacji klastrów, przy czym większe poziomy finansowania kierowane są do mniej dojrzałych organizacji klastrów lub tych działających w mniej dochodowych sektorach. </a:t>
            </a:r>
            <a:endParaRPr lang="pl-PL" sz="18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8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8B5DD7F-843A-B67E-552A-BAFF71079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6" y="619124"/>
            <a:ext cx="907487" cy="60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583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Najważniejsze ustalenia (</a:t>
            </a:r>
            <a:r>
              <a:rPr lang="pl-PL" sz="2400" b="1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Austria</a:t>
            </a:r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3/3):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939392" y="1431010"/>
            <a:ext cx="7552557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CDF0496-6C9B-4B28-BA0D-1C19FC947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359"/>
              </p:ext>
            </p:extLst>
          </p:nvPr>
        </p:nvGraphicFramePr>
        <p:xfrm>
          <a:off x="939392" y="1819409"/>
          <a:ext cx="10313216" cy="3941064"/>
        </p:xfrm>
        <a:graphic>
          <a:graphicData uri="http://schemas.openxmlformats.org/drawingml/2006/table">
            <a:tbl>
              <a:tblPr firstRow="1" firstCol="1" bandRow="1"/>
              <a:tblGrid>
                <a:gridCol w="3866033">
                  <a:extLst>
                    <a:ext uri="{9D8B030D-6E8A-4147-A177-3AD203B41FA5}">
                      <a16:colId xmlns:a16="http://schemas.microsoft.com/office/drawing/2014/main" val="2723306284"/>
                    </a:ext>
                  </a:extLst>
                </a:gridCol>
                <a:gridCol w="6447183">
                  <a:extLst>
                    <a:ext uri="{9D8B030D-6E8A-4147-A177-3AD203B41FA5}">
                      <a16:colId xmlns:a16="http://schemas.microsoft.com/office/drawing/2014/main" val="22454650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Poziomy wsparcia</a:t>
                      </a:r>
                      <a:endParaRPr lang="pl-PL" sz="1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Polityka klastrowa na poziomie krajowym oraz 9 polityk klastrowych realizowanych w poszczególnych regionach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57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Najważniejsze instytucje odpowiedzialne za wdrażanie polityki klastrowej</a:t>
                      </a:r>
                      <a:endParaRPr lang="pl-PL" sz="1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Federalne Ministerstwo Pracy i Gospodarki,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Federalne Ministerstwo Edukacji, Nauki i Badań Naukowych,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Rządy federalne lub federalne agencje rozwoju regionalnego np. </a:t>
                      </a:r>
                      <a:r>
                        <a:rPr lang="en-US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Business Location Agency of the Land of Upper Austria </a:t>
                      </a:r>
                      <a:endParaRPr lang="pl-PL" sz="1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51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Ciągłość polityki klastrowej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Polityka klastrowa jest realizowana nieprzerwanie od lat 90-tych XX w.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51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polityki klastrowej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Polityka ciągła, bez podziału na fazy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232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Certyfikacja klastrów 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Certyfikacja możliwa na poziomie krajowym i rządów federalnych w ramach regionalnej polityki klastrowej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611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Finansowanie działalności operacyjnej klastrów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Działalność operacyjna klastrów jest finansowana na poziomie krajowym oraz na poziomie polityk regionalnych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950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Wsparcie internacjonalizacji</a:t>
                      </a:r>
                      <a:endParaRPr lang="pl-PL" sz="14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Wsparcie internacjonalizacji na poziomie krajowym </a:t>
                      </a:r>
                      <a:b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pl-PL" sz="14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 regionalnym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341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Integracja z polityką krajową i regionalną</a:t>
                      </a:r>
                      <a:endParaRPr lang="pl-PL" sz="1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 poziomie regionów politykę klastrową wykorzystuje się do rozwoju RIS oraz realizacji procesów </a:t>
                      </a:r>
                      <a:r>
                        <a:rPr lang="pl-PL" sz="14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twin</a:t>
                      </a:r>
                      <a:r>
                        <a:rPr lang="pl-PL" sz="14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pl-PL" sz="1400" kern="100" dirty="0" err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transition</a:t>
                      </a:r>
                      <a:endParaRPr lang="pl-PL" sz="14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119586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7434D884-0CFA-2267-8E1B-4F47825C9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6" y="619124"/>
            <a:ext cx="907487" cy="60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943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405573" y="1626734"/>
            <a:ext cx="755255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6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Flandrii Klastry zarówno </a:t>
            </a:r>
            <a:r>
              <a:rPr lang="pl-PL" sz="1600" i="1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Spearhead</a:t>
            </a:r>
            <a:r>
              <a:rPr lang="pl-PL" sz="1600" i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600" i="1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Clusters</a:t>
            </a:r>
            <a:r>
              <a:rPr lang="pl-PL" sz="1600" i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pl-PL" sz="1600" i="1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wiądące</a:t>
            </a:r>
            <a:r>
              <a:rPr lang="pl-PL" sz="1600" i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klastry)</a:t>
            </a:r>
            <a:r>
              <a:rPr lang="pl-PL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jak i </a:t>
            </a:r>
            <a:r>
              <a:rPr lang="pl-PL" sz="1600" i="1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Innovative</a:t>
            </a:r>
            <a:r>
              <a:rPr lang="pl-PL" sz="1600" i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Business Networks</a:t>
            </a:r>
            <a:r>
              <a:rPr lang="pl-PL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(innowacyjne sieci biznesowe) pełnią rolę narzędzia wdrażania RIS3.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6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przypadku koordynatorów klastrów, </a:t>
            </a:r>
            <a:r>
              <a:rPr lang="pl-PL" sz="16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istotnym mechanizmem wsparcia są dotacje operacyjne, które mogą pokrywać do 50% budżetu funkcjonowania klastrów</a:t>
            </a:r>
            <a:r>
              <a:rPr lang="pl-PL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Za organizację finansowania odpowiedzialna jest Agencja VLAIO. Organizacje zarządzające klastrami typu </a:t>
            </a:r>
            <a:r>
              <a:rPr lang="pl-PL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Spearhead</a:t>
            </a:r>
            <a:r>
              <a:rPr lang="pl-PL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Clusters</a:t>
            </a:r>
            <a:r>
              <a:rPr lang="pl-PL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otrzymują wsparcie finansowe na działalność operacyjną przez okres do 10 lat. Warunkiem przyznania dotacji jest 50-procentowe współfinansowanie ze strony członków, głównie przedsiębiorstw. Środki te przeznaczone są na pokrycie kosztów funkcjonowania organizacji klastrowej, </a:t>
            </a:r>
            <a:r>
              <a:rPr lang="pl-PL" sz="16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tym kosztów zarządzania, koordynacji, budowania sieci współpracy oraz realizacji strategii rozwoju</a:t>
            </a:r>
            <a:endParaRPr lang="pl-PL" sz="160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6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</a:t>
            </a:r>
            <a:r>
              <a:rPr lang="pl-PL" sz="1600" i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Cluster </a:t>
            </a:r>
            <a:r>
              <a:rPr lang="pl-PL" sz="1600" i="1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Pact</a:t>
            </a:r>
            <a:r>
              <a:rPr lang="pl-PL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”. Jest to corocznie aktualizowana umowa partnerska między rządem regionalnym Flandrii, klastrem (przedsiębiorstwami) oraz instytucjami naukowymi i badawczymi.</a:t>
            </a:r>
            <a:r>
              <a:rPr lang="pl-PL" sz="1600" kern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Celem porozumienia jest zapewnienie ścisłej koordynacji działań wszystkich interesariuszy oraz skuteczna realizacja celów inteligentnej specjalizacji regionu</a:t>
            </a:r>
          </a:p>
          <a:p>
            <a:pPr algn="just"/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CE5AEC3-FC21-4F60-B875-B5F152DEF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36" y="619123"/>
            <a:ext cx="907487" cy="60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www.klastrypolskie.pl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Najważniejsze ustalenia (</a:t>
            </a:r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Belgia</a:t>
            </a:r>
            <a:r>
              <a:rPr lang="pl-PL" sz="2400" b="1" dirty="0">
                <a:solidFill>
                  <a:srgbClr val="CC99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1/3):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b="1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l-PL" sz="1500" b="1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b="1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b="1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b="1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DB4BD81-CA8E-4B19-B070-60D83DEEDA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582" y="1719070"/>
            <a:ext cx="7807021" cy="5138930"/>
          </a:xfrm>
          <a:prstGeom prst="rect">
            <a:avLst/>
          </a:prstGeom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id="{1D19F855-9967-48A8-BC80-D7CCA4CE8A51}"/>
              </a:ext>
            </a:extLst>
          </p:cNvPr>
          <p:cNvSpPr/>
          <p:nvPr/>
        </p:nvSpPr>
        <p:spPr>
          <a:xfrm>
            <a:off x="190090" y="2360141"/>
            <a:ext cx="9445731" cy="1655805"/>
          </a:xfrm>
          <a:prstGeom prst="ellipse">
            <a:avLst/>
          </a:prstGeom>
          <a:noFill/>
          <a:ln w="38100">
            <a:solidFill>
              <a:srgbClr val="CC99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8628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2AF4D-70BB-7909-9875-892E3610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3B731B-4CF3-F5FE-5417-C81F22D2EC0C}"/>
              </a:ext>
            </a:extLst>
          </p:cNvPr>
          <p:cNvSpPr/>
          <p:nvPr/>
        </p:nvSpPr>
        <p:spPr>
          <a:xfrm>
            <a:off x="512956" y="5910146"/>
            <a:ext cx="1315844" cy="74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94033FE-5D33-3FBD-6EF5-29A9EA3C02F5}"/>
              </a:ext>
            </a:extLst>
          </p:cNvPr>
          <p:cNvSpPr/>
          <p:nvPr/>
        </p:nvSpPr>
        <p:spPr>
          <a:xfrm>
            <a:off x="8854068" y="6278137"/>
            <a:ext cx="2676293" cy="21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8FD56F-CB1A-C10F-F81A-5A738EFA41F0}"/>
              </a:ext>
            </a:extLst>
          </p:cNvPr>
          <p:cNvSpPr txBox="1"/>
          <p:nvPr/>
        </p:nvSpPr>
        <p:spPr>
          <a:xfrm>
            <a:off x="9731903" y="6223634"/>
            <a:ext cx="26762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www.klastrypolskie.pl</a:t>
            </a:r>
          </a:p>
        </p:txBody>
      </p:sp>
      <p:pic>
        <p:nvPicPr>
          <p:cNvPr id="7" name="Google Shape;644;p2">
            <a:extLst>
              <a:ext uri="{FF2B5EF4-FFF2-40B4-BE49-F238E27FC236}">
                <a16:creationId xmlns:a16="http://schemas.microsoft.com/office/drawing/2014/main" id="{BF2CABE6-3A1D-FE60-DF9E-DFFAB8B59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090" y="6059819"/>
            <a:ext cx="1215483" cy="7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C6ADD3-F2F7-4157-A77F-1DF819604CF5}"/>
              </a:ext>
            </a:extLst>
          </p:cNvPr>
          <p:cNvSpPr txBox="1"/>
          <p:nvPr/>
        </p:nvSpPr>
        <p:spPr>
          <a:xfrm>
            <a:off x="1669064" y="692231"/>
            <a:ext cx="755255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C99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Najważniejsze ustalenia (</a:t>
            </a:r>
            <a:r>
              <a:rPr lang="pl-PL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Belgia</a:t>
            </a:r>
            <a:r>
              <a:rPr lang="pl-PL" sz="2400" b="1" dirty="0">
                <a:solidFill>
                  <a:srgbClr val="CC99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2/3):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pl-PL" sz="1500" i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algn="just"/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pPr marL="571500" indent="-228600" algn="just">
              <a:lnSpc>
                <a:spcPct val="90000"/>
              </a:lnSpc>
            </a:pPr>
            <a:endParaRPr lang="pl-PL" sz="1250" dirty="0">
              <a:solidFill>
                <a:srgbClr val="3333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/>
            </a:endParaRPr>
          </a:p>
          <a:p>
            <a:endParaRPr lang="pl-PL" sz="12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77A72C3-1F98-4D8C-8D80-ECE127377AE0}"/>
              </a:ext>
            </a:extLst>
          </p:cNvPr>
          <p:cNvSpPr txBox="1"/>
          <p:nvPr/>
        </p:nvSpPr>
        <p:spPr>
          <a:xfrm>
            <a:off x="1559860" y="1572588"/>
            <a:ext cx="6759388" cy="95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250" dirty="0">
              <a:solidFill>
                <a:schemeClr val="bg2">
                  <a:lumMod val="2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Region Walonii realizuje dwie komplementarne polityki klastrowe: </a:t>
            </a:r>
            <a:br>
              <a:rPr lang="pl-PL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politykę klastrów biznesowych oraz politykę klastrów konkurencyjnych.</a:t>
            </a:r>
          </a:p>
          <a:p>
            <a:pPr marL="571500" lvl="0" indent="-228600" algn="just">
              <a:lnSpc>
                <a:spcPct val="90000"/>
              </a:lnSpc>
            </a:pPr>
            <a:endParaRPr lang="pl-PL" sz="125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Open Sans Light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3FD55FC-2E07-4561-A709-A114C77B0733}"/>
              </a:ext>
            </a:extLst>
          </p:cNvPr>
          <p:cNvSpPr txBox="1"/>
          <p:nvPr/>
        </p:nvSpPr>
        <p:spPr>
          <a:xfrm>
            <a:off x="2370870" y="4785155"/>
            <a:ext cx="69221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kolei klastry konkurencyjne rozwijane są w ramach odgórnej strategii regionalnej, w ramach której rząd Walonii wyznaczył sześć priorytetowych sektorów rozwoju gospodarczego. Region pokrywa koszty administracyjne związane z ich funkcjonowaniem oraz regularnie ogłasza konkursy na projekty badawczo-rozwojowe dla członków klastrów</a:t>
            </a:r>
            <a:endParaRPr lang="pl-PL" sz="11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5889D73-56B0-4B6E-8F62-9DAD29F25345}"/>
              </a:ext>
            </a:extLst>
          </p:cNvPr>
          <p:cNvSpPr txBox="1"/>
          <p:nvPr/>
        </p:nvSpPr>
        <p:spPr>
          <a:xfrm>
            <a:off x="1780915" y="2583474"/>
            <a:ext cx="70731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Klastry biznesowe powstają oddolnie, z inicjatywy przedsiębiorstw, a ich funkcjonowanie jest wspierane na mocy regionalnego dekretu. Obecnie w Regionie Walonii funkcjonuje 8 klastrów biznesowych, czyli sieci przedsiębiorstw działających w określonych sektorach gospodarki. </a:t>
            </a:r>
            <a:r>
              <a:rPr lang="pl-PL" sz="16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Koszty ich funkcjonowania są pokrywane przez władze regionalne.</a:t>
            </a:r>
            <a:r>
              <a:rPr lang="pl-PL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przypadku klastrów biznesowych z środków publicznych pokrywanych jest 100% kosztów zarządu w pierwszych 3 latach, następnie 80% (lata 4–6) i 50% później. Finansowanie ze strony Walonii jest uzależnione od pozytywnej oceny na koniec każdego trzyletniego okresu</a:t>
            </a:r>
            <a:endParaRPr lang="pl-PL" sz="1200" b="1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44396B7-9824-B1CE-05C6-289BBB61D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6" y="619123"/>
            <a:ext cx="907487" cy="603725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FA34325-0624-496F-9556-A25E3134E2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675" y="1652680"/>
            <a:ext cx="8098946" cy="4574056"/>
          </a:xfrm>
          <a:prstGeom prst="rect">
            <a:avLst/>
          </a:prstGeom>
        </p:spPr>
      </p:pic>
      <p:sp>
        <p:nvSpPr>
          <p:cNvPr id="21" name="Owal 20">
            <a:extLst>
              <a:ext uri="{FF2B5EF4-FFF2-40B4-BE49-F238E27FC236}">
                <a16:creationId xmlns:a16="http://schemas.microsoft.com/office/drawing/2014/main" id="{A493065D-4084-4896-AAB9-A1C234B2CB94}"/>
              </a:ext>
            </a:extLst>
          </p:cNvPr>
          <p:cNvSpPr/>
          <p:nvPr/>
        </p:nvSpPr>
        <p:spPr>
          <a:xfrm>
            <a:off x="0" y="1972461"/>
            <a:ext cx="9610165" cy="1595492"/>
          </a:xfrm>
          <a:prstGeom prst="ellipse">
            <a:avLst/>
          </a:prstGeom>
          <a:noFill/>
          <a:ln w="38100">
            <a:solidFill>
              <a:srgbClr val="CC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8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4916</Words>
  <Application>Microsoft Office PowerPoint</Application>
  <PresentationFormat>Panoramiczny</PresentationFormat>
  <Paragraphs>862</Paragraphs>
  <Slides>44</Slides>
  <Notes>44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54" baseType="lpstr">
      <vt:lpstr>Aptos</vt:lpstr>
      <vt:lpstr>Aptos Display</vt:lpstr>
      <vt:lpstr>Aptos Narrow</vt:lpstr>
      <vt:lpstr>Arial</vt:lpstr>
      <vt:lpstr>Calibri</vt:lpstr>
      <vt:lpstr>Lato</vt:lpstr>
      <vt:lpstr>Open Sans Light</vt:lpstr>
      <vt:lpstr>Symbol</vt:lpstr>
      <vt:lpstr>Wingdings</vt:lpstr>
      <vt:lpstr>Motyw pakietu Office</vt:lpstr>
      <vt:lpstr>   Analiza modeli wsparcia klastrów w wybranych krajach w kontekście polskich potrzeb i uwarunkowań  dr Mariusz Citkowski ekspert  Związek Pracodawców Klastry Polskie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Analiza modeli wsparcia klastrów w wybranych krajach w kontekście polskich potrzeb i uwarunkowań  dr Mariusz Citkowski ekspert  Związek Pracodawców Klastry Polskie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Anna Sokołowska  Wiceprezes Związek Pracodawców Klastry Polskie</dc:title>
  <dc:creator>Ewa Jakimczuk</dc:creator>
  <cp:lastModifiedBy>Karolina Sękulska</cp:lastModifiedBy>
  <cp:revision>49</cp:revision>
  <dcterms:created xsi:type="dcterms:W3CDTF">2024-10-11T10:06:24Z</dcterms:created>
  <dcterms:modified xsi:type="dcterms:W3CDTF">2025-09-17T13:03:37Z</dcterms:modified>
</cp:coreProperties>
</file>